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3" r:id="rId3"/>
    <p:sldId id="262" r:id="rId4"/>
    <p:sldId id="265" r:id="rId5"/>
    <p:sldId id="267" r:id="rId6"/>
    <p:sldId id="266" r:id="rId7"/>
    <p:sldId id="268" r:id="rId8"/>
    <p:sldId id="269" r:id="rId9"/>
    <p:sldId id="270" r:id="rId10"/>
    <p:sldId id="273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ontserrat Light" panose="00000400000000000000" pitchFamily="2" charset="-18"/>
      <p:regular r:id="rId18"/>
      <p:italic r:id="rId19"/>
    </p:embeddedFont>
    <p:embeddedFont>
      <p:font typeface="Montserrat Medium" panose="00000600000000000000" pitchFamily="2" charset="-18"/>
      <p:regular r:id="rId20"/>
      <p:italic r:id="rId2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8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E0CF"/>
    <a:srgbClr val="093C71"/>
    <a:srgbClr val="A0B4C9"/>
    <a:srgbClr val="D9CEC5"/>
    <a:srgbClr val="003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02"/>
      </p:cViewPr>
      <p:guideLst>
        <p:guide orient="horz" pos="358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BC669-47A5-4167-BD38-988F9FC51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3D1D651-BE60-4DEE-8A85-8CE4FF8B0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36E84-C39D-421F-BCCD-011EC62A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E6AFF9-9E61-43B1-85A1-9FA6DA0A9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41D784-32AB-4B0F-AB3F-DABAC0C7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21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0C9454-B93F-459C-BC61-FB1B121B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4F06A84-0500-4C0F-8746-2BBAE691E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816BDF-C03B-4A8B-892A-546D24B5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9DE10C-C256-4E83-A696-82D18B72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C8CC02-DEB9-4E7F-923B-FD525B2A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856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C4DC963-D8FC-49E2-B06C-18F06B628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5F31B6E-0C35-4D0D-AC2F-0EAECB31D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495E1E-1548-40D9-819D-68405555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E6A9E0-CDCF-4318-8FE2-1D45536C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6E7940-1142-4D11-8DC7-6B0D32DB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30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05100F-8CFC-45CD-BA78-844A0A48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9182-046A-4397-A9BE-4C472125D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30B8D4-89CA-4111-8C62-0B9E7412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7E3849-5B02-46E7-9381-3E88E855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30F74F-F40C-48C8-BD5B-082BCE36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68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F24AB4-40DB-4B71-9E3D-7D31085E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230ACE-D043-4B85-9AD4-D525F8798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D3B43F-360A-4F69-8031-A40350D43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5320F6-F7BF-4F01-A81D-62E40B95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530362-4C65-405D-BB5F-75E19D5C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35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C409DC-AE0E-425C-B19E-55325B13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0020DE-2EA8-42B1-B989-A34A91260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ABDB557-763C-4BD2-8843-B43A3C8A7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4EDB96-46CE-4EB6-A435-06762F207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71D7433-4858-4707-A735-2C8FD1B2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A103098-F6D9-4C6A-84D1-AF178329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701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12E53B-57FB-4FD3-A975-39D40B2A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E351222-B426-454F-88FD-F30217339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0C8D826-ACBB-4A2E-918E-9D273B532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DA0BFA-9A4B-458D-815F-09441F053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6816E28-5C29-414E-B23F-09ACE864F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334291A-86B5-401B-A6D1-7FA1D6559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DB2EF7F-2BCB-41E6-A19F-FA0B6046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D9D598C-6836-4EA8-A863-B7A4B151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423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E0F4DD-7C63-4EE8-8B26-DD09C90AC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F78B250-E79A-46BF-9F10-9507F55DC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6314892-1D1B-4051-8FBB-4EBD7F66E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63E011A-5FE5-4B2D-873D-F899F9FB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13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31BF552-C2D6-4091-8CCD-5BE88DE7B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402895E-8359-42D0-BD36-D6C194B6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0CB03B-40A6-44E3-BA81-89DBC50D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494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75F9B7-FA0F-4F41-93A9-7A3E3A80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D61D9E-3406-440A-B8B1-86D891C5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F5258F0-6ED9-410C-8F90-8D0C68C23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236654-4817-4CC7-B2B8-E816B7E9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01B822F-8E32-4522-8155-9C56A4F6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2D122C-BB3D-4D62-ABE1-DC222E07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7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8E5FC7-086B-4E61-A6BB-914CBC38F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7A39CF2-B758-4BF3-82AD-47328176C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DE5EEC6-3070-4F12-B6C2-68F79E6FC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AE3C48-ED41-4B54-A814-FEC15646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9C0A3DA-84EC-4E7B-8B6E-E5066F51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3F256A-1B93-45B3-99BC-F37872B4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38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EB4C506-8821-494A-88EC-DE85531E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95E3A1B-6FA3-44BB-9578-1618071B5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F32470-CB6F-4CFB-B65D-6E15F25B2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B41702-6EE7-4745-B2D3-D812C5802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3BA43B-5CAF-4DDF-B23E-84F208FBA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63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7B8879E-2DA1-473E-BB24-B31D4AC7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 bwMode="auto">
          <a:xfrm>
            <a:off x="1850496" y="0"/>
            <a:ext cx="1034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3CE06-DC42-40D4-97CD-80FFCECCA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1" r="-3299" b="37269"/>
          <a:stretch/>
        </p:blipFill>
        <p:spPr>
          <a:xfrm flipH="1">
            <a:off x="10752014" y="5663520"/>
            <a:ext cx="1439986" cy="119448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9375014-FC5A-4BC9-85E4-FFBF64C36C9F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070BB19C-C24B-4554-8D17-51DDC47D4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9" y="222520"/>
            <a:ext cx="5591787" cy="6858000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613D4E3B-634C-4219-B149-61816EF9B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4"/>
          <a:stretch/>
        </p:blipFill>
        <p:spPr>
          <a:xfrm>
            <a:off x="8853725" y="3651520"/>
            <a:ext cx="2975558" cy="2849880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F32D9A11-C2F2-4847-B0A5-D23F47D289D5}"/>
              </a:ext>
            </a:extLst>
          </p:cNvPr>
          <p:cNvSpPr/>
          <p:nvPr/>
        </p:nvSpPr>
        <p:spPr>
          <a:xfrm>
            <a:off x="4170286" y="1388380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A55F2525-0122-4482-B8CB-D16A872DE31F}"/>
              </a:ext>
            </a:extLst>
          </p:cNvPr>
          <p:cNvSpPr/>
          <p:nvPr/>
        </p:nvSpPr>
        <p:spPr>
          <a:xfrm>
            <a:off x="3827241" y="93515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A5C435C-E612-464A-8089-12B0DC657C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8" y="831225"/>
            <a:ext cx="1173784" cy="66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A80D9A9-16BC-42D9-8009-16B3E96FB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05"/>
          <a:stretch/>
        </p:blipFill>
        <p:spPr>
          <a:xfrm>
            <a:off x="3295756" y="3429000"/>
            <a:ext cx="5430368" cy="12546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13A418D-63FF-4BB2-9C3D-EC86A91CA3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95" y="2151845"/>
            <a:ext cx="1959009" cy="127715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AAA702D-C0D0-4017-9369-132900DDFE5F}"/>
              </a:ext>
            </a:extLst>
          </p:cNvPr>
          <p:cNvSpPr/>
          <p:nvPr/>
        </p:nvSpPr>
        <p:spPr>
          <a:xfrm>
            <a:off x="0" y="6167336"/>
            <a:ext cx="12192000" cy="690664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59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C9F20857-EB7F-4504-9F3A-ECE1CE9DA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0"/>
          <a:stretch/>
        </p:blipFill>
        <p:spPr>
          <a:xfrm>
            <a:off x="10000359" y="900677"/>
            <a:ext cx="2191641" cy="323392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79C0C70-F485-4012-A644-635345E5AF04}"/>
              </a:ext>
            </a:extLst>
          </p:cNvPr>
          <p:cNvSpPr txBox="1"/>
          <p:nvPr/>
        </p:nvSpPr>
        <p:spPr>
          <a:xfrm>
            <a:off x="4605461" y="2360661"/>
            <a:ext cx="6546284" cy="1255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</a:rPr>
              <a:t>A rich 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oisturizing</a:t>
            </a:r>
            <a:r>
              <a:rPr lang="en-US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-regenerating </a:t>
            </a:r>
            <a:r>
              <a:rPr lang="en-GB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</a:rPr>
              <a:t>hand and foot cream with liposome collagen and 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</a:rPr>
              <a:t>10% </a:t>
            </a:r>
            <a:r>
              <a:rPr lang="en-GB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</a:rPr>
              <a:t>urea</a:t>
            </a:r>
            <a:endParaRPr lang="pl-PL" sz="32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E450F2A-2247-4FFF-8495-B038F47C6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25" y="3815996"/>
            <a:ext cx="1468848" cy="16184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A26D6E7-B79D-4B10-94E9-891EBA365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23" y="3924077"/>
            <a:ext cx="1478314" cy="151039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25B8D73-EEB8-49BE-8C08-173C0865C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87" y="3924077"/>
            <a:ext cx="1510396" cy="151039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22F6C49-B780-4DBD-BE57-531D10996C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5"/>
          <a:stretch/>
        </p:blipFill>
        <p:spPr>
          <a:xfrm>
            <a:off x="2179531" y="4024919"/>
            <a:ext cx="3233276" cy="2833081"/>
          </a:xfrm>
          <a:prstGeom prst="rect">
            <a:avLst/>
          </a:prstGeom>
        </p:spPr>
      </p:pic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9" y="222520"/>
            <a:ext cx="5591787" cy="6858000"/>
          </a:xfrm>
          <a:prstGeom prst="rect">
            <a:avLst/>
          </a:prstGeom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03FBA2B6-C6E7-41DF-811D-E12F24B432ED}"/>
              </a:ext>
            </a:extLst>
          </p:cNvPr>
          <p:cNvSpPr/>
          <p:nvPr/>
        </p:nvSpPr>
        <p:spPr>
          <a:xfrm>
            <a:off x="3633793" y="228472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4AFD5637-D9F5-408B-913D-0C0D3B80BD4E}"/>
              </a:ext>
            </a:extLst>
          </p:cNvPr>
          <p:cNvSpPr/>
          <p:nvPr/>
        </p:nvSpPr>
        <p:spPr>
          <a:xfrm>
            <a:off x="4570895" y="739555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58B5E46-E778-413E-9C01-365C0F2DB9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C2DD4D8-C997-4B24-81F5-F30186AB8A5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8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A7531F35-0FEB-4226-A2BB-262EEA1B0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299" b="11994"/>
          <a:stretch/>
        </p:blipFill>
        <p:spPr>
          <a:xfrm flipH="1">
            <a:off x="4331367" y="5404774"/>
            <a:ext cx="1724312" cy="1453225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2"/>
            <a:ext cx="12192000" cy="2687794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79C0C70-F485-4012-A644-635345E5AF04}"/>
              </a:ext>
            </a:extLst>
          </p:cNvPr>
          <p:cNvSpPr txBox="1"/>
          <p:nvPr/>
        </p:nvSpPr>
        <p:spPr>
          <a:xfrm>
            <a:off x="2057830" y="1183717"/>
            <a:ext cx="5536044" cy="1255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Rich Cream Hands &amp; Feet formula is rich in selected active components </a:t>
            </a:r>
            <a:endParaRPr lang="pl-PL" sz="4000" dirty="0">
              <a:solidFill>
                <a:srgbClr val="FFE0CF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C8467E1-B9D1-41E8-B75E-E2C72C362A42}"/>
              </a:ext>
            </a:extLst>
          </p:cNvPr>
          <p:cNvSpPr txBox="1"/>
          <p:nvPr/>
        </p:nvSpPr>
        <p:spPr>
          <a:xfrm>
            <a:off x="2057829" y="2719142"/>
            <a:ext cx="76155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Urea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10%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Hyaluronic liposomal acid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Liposomal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Collagen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Gluconolactone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Zinc gluconate</a:t>
            </a:r>
            <a:endParaRPr lang="pl-PL" sz="18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D-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panthenol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93C71"/>
                </a:solidFill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llantoin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Biotin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dirty="0" err="1">
                <a:solidFill>
                  <a:srgbClr val="093C71"/>
                </a:solidFill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Vitamin</a:t>
            </a:r>
            <a:r>
              <a:rPr lang="pl-PL" dirty="0">
                <a:solidFill>
                  <a:srgbClr val="093C71"/>
                </a:solidFill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endParaRPr lang="pl-PL" sz="18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l-PL" dirty="0">
              <a:solidFill>
                <a:srgbClr val="093C71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68A75CA-75B1-48F4-BEA2-8C330CD88A5F}"/>
              </a:ext>
            </a:extLst>
          </p:cNvPr>
          <p:cNvSpPr txBox="1"/>
          <p:nvPr/>
        </p:nvSpPr>
        <p:spPr>
          <a:xfrm>
            <a:off x="4593865" y="5535297"/>
            <a:ext cx="6220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93C71"/>
                </a:solidFill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egenerates</a:t>
            </a:r>
            <a:r>
              <a:rPr lang="en-US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and gives immediate relief for even very dry, rough and chapped skin</a:t>
            </a:r>
            <a:endParaRPr lang="pl-PL" dirty="0">
              <a:solidFill>
                <a:srgbClr val="093C71"/>
              </a:solidFill>
              <a:latin typeface="Montserrat Light" panose="00000400000000000000" pitchFamily="2" charset="-18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7"/>
          <a:stretch/>
        </p:blipFill>
        <p:spPr>
          <a:xfrm>
            <a:off x="10305456" y="1173128"/>
            <a:ext cx="1886543" cy="2687795"/>
          </a:xfrm>
          <a:prstGeom prst="rect">
            <a:avLst/>
          </a:prstGeom>
        </p:spPr>
      </p:pic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4" y="615146"/>
            <a:ext cx="4523830" cy="5548213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616323" y="5149256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273278" y="4696026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Obraz 27" descr="Obraz zawierający tekst&#10;&#10;Opis wygenerowany automatycznie">
            <a:extLst>
              <a:ext uri="{FF2B5EF4-FFF2-40B4-BE49-F238E27FC236}">
                <a16:creationId xmlns:a16="http://schemas.microsoft.com/office/drawing/2014/main" id="{9F13028C-F5AD-4C09-BEED-B67C22F925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A99036A3-5BB4-4430-8296-29A189A832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2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6" y="339651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9037346" y="1"/>
            <a:ext cx="3154654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616323" y="5149256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273278" y="4696026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8BEB743D-B9F9-4BF2-A62C-8E94E5AB1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1" t="41917" r="33119" b="40845"/>
          <a:stretch/>
        </p:blipFill>
        <p:spPr>
          <a:xfrm>
            <a:off x="1142833" y="882488"/>
            <a:ext cx="1251451" cy="142091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46AA1CB-EA57-431B-9F69-259970680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6" t="270" r="8541" b="270"/>
          <a:stretch/>
        </p:blipFill>
        <p:spPr bwMode="auto">
          <a:xfrm>
            <a:off x="7748733" y="1787285"/>
            <a:ext cx="3470850" cy="336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7"/>
          <a:stretch/>
        </p:blipFill>
        <p:spPr>
          <a:xfrm>
            <a:off x="10444653" y="1120334"/>
            <a:ext cx="1747347" cy="2489480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476791" y="1154213"/>
            <a:ext cx="5127863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10% concentration urea perfectly moisturizes and softens, however it does not excessively peel the skin</a:t>
            </a:r>
            <a:endParaRPr lang="pl-PL" sz="18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6" y="2102975"/>
            <a:ext cx="3189197" cy="3911363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BB8E258-49F5-4FB4-805D-2AE8E17A0A99}"/>
              </a:ext>
            </a:extLst>
          </p:cNvPr>
          <p:cNvSpPr txBox="1"/>
          <p:nvPr/>
        </p:nvSpPr>
        <p:spPr>
          <a:xfrm>
            <a:off x="2747357" y="2551837"/>
            <a:ext cx="46609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Urea and </a:t>
            </a:r>
            <a:r>
              <a:rPr lang="en-US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hyaluronic liposomal acid </a:t>
            </a:r>
            <a:r>
              <a:rPr lang="en-US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increase moisture of the skin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They protect the water binding place, thanks to which its content in the stratum corneum is increased</a:t>
            </a:r>
            <a:endParaRPr lang="pl-PL" sz="1800" dirty="0">
              <a:solidFill>
                <a:srgbClr val="093C71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9410D4B-1A58-4D44-A42F-174C24C09175}"/>
              </a:ext>
            </a:extLst>
          </p:cNvPr>
          <p:cNvSpPr txBox="1"/>
          <p:nvPr/>
        </p:nvSpPr>
        <p:spPr>
          <a:xfrm>
            <a:off x="2394284" y="4977927"/>
            <a:ext cx="5573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As a result the skin retains the optimum level of moisture; its elasticity and vitality is improved</a:t>
            </a:r>
            <a:endParaRPr lang="pl-PL" sz="2000" dirty="0">
              <a:solidFill>
                <a:srgbClr val="FFE0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Obraz 28" descr="Obraz zawierający tekst&#10;&#10;Opis wygenerowany automatycznie">
            <a:extLst>
              <a:ext uri="{FF2B5EF4-FFF2-40B4-BE49-F238E27FC236}">
                <a16:creationId xmlns:a16="http://schemas.microsoft.com/office/drawing/2014/main" id="{14F703FB-0875-4212-8601-F21E72AED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E7AE1AF-7FC8-40BE-AD4E-505EAD842D1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"/>
          <a:stretch/>
        </p:blipFill>
        <p:spPr>
          <a:xfrm>
            <a:off x="4096814" y="4773393"/>
            <a:ext cx="1819961" cy="181335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3284902" cy="6858001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B6207A7-358A-4349-85F5-9E34B9622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r="25606"/>
          <a:stretch/>
        </p:blipFill>
        <p:spPr>
          <a:xfrm>
            <a:off x="717107" y="1431804"/>
            <a:ext cx="4519008" cy="4105074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2841027" y="974909"/>
            <a:ext cx="685800" cy="692426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0B4C9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3588092" y="553016"/>
            <a:ext cx="305424" cy="322243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5400853" y="2660085"/>
            <a:ext cx="4375943" cy="126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Its unique on the market Liposomal Collagen Complex protects the skin against loss of moisture, saturates it with collagen</a:t>
            </a:r>
            <a:endParaRPr lang="pl-PL" sz="2000" dirty="0">
              <a:solidFill>
                <a:srgbClr val="093C71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546" y="1960318"/>
            <a:ext cx="3593073" cy="440669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-2471" r="-6060" b="-1"/>
          <a:stretch/>
        </p:blipFill>
        <p:spPr>
          <a:xfrm flipH="1">
            <a:off x="10178336" y="4046494"/>
            <a:ext cx="2005398" cy="28173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0C83CBD-6DB8-4EA8-8A63-04C88B8DE6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72" y="1485275"/>
            <a:ext cx="1696713" cy="95493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4EB7DD-4D68-444A-A538-855EEF67A459}"/>
              </a:ext>
            </a:extLst>
          </p:cNvPr>
          <p:cNvSpPr txBox="1"/>
          <p:nvPr/>
        </p:nvSpPr>
        <p:spPr>
          <a:xfrm>
            <a:off x="6609806" y="4712948"/>
            <a:ext cx="31669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improves elasticity, repairs and stimulates  regeneration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</a:endParaRPr>
          </a:p>
        </p:txBody>
      </p:sp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8150859D-97A0-40E8-93E7-8B428E6C8B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DD97EB4-2B2A-45DB-A159-53400674A10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53D44A7-5493-410F-BEF2-74ED83CE94C7}"/>
              </a:ext>
            </a:extLst>
          </p:cNvPr>
          <p:cNvSpPr txBox="1"/>
          <p:nvPr/>
        </p:nvSpPr>
        <p:spPr>
          <a:xfrm rot="16200000" flipH="1">
            <a:off x="294125" y="4909855"/>
            <a:ext cx="106938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7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6" y="1840626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2839453"/>
            <a:ext cx="12192000" cy="4018548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227723" y="1053344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913523" y="600511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5" y="2602501"/>
            <a:ext cx="3189197" cy="3911363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BB8E258-49F5-4FB4-805D-2AE8E17A0A99}"/>
              </a:ext>
            </a:extLst>
          </p:cNvPr>
          <p:cNvSpPr txBox="1"/>
          <p:nvPr/>
        </p:nvSpPr>
        <p:spPr>
          <a:xfrm>
            <a:off x="3657433" y="4092536"/>
            <a:ext cx="3785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rovide</a:t>
            </a:r>
            <a:r>
              <a:rPr lang="en-US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relief for even very dry or irritated skin</a:t>
            </a:r>
            <a:endParaRPr lang="pl-PL" sz="2400" dirty="0">
              <a:solidFill>
                <a:srgbClr val="FFE0CF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odzież, osoba, kobieta, pozujący&#10;&#10;Opis wygenerowany automatycznie">
            <a:extLst>
              <a:ext uri="{FF2B5EF4-FFF2-40B4-BE49-F238E27FC236}">
                <a16:creationId xmlns:a16="http://schemas.microsoft.com/office/drawing/2014/main" id="{21FB2355-5D51-4CC3-B6FC-25F73EF1F8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6" t="38148" r="6258" b="1"/>
          <a:stretch/>
        </p:blipFill>
        <p:spPr>
          <a:xfrm>
            <a:off x="7452905" y="1307317"/>
            <a:ext cx="3785397" cy="3916106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066235" y="1204875"/>
            <a:ext cx="5222839" cy="964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8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luconolactone</a:t>
            </a:r>
            <a:r>
              <a:rPr lang="en-US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zinc gluconate, </a:t>
            </a:r>
            <a:b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D-panthenol and allantoin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It ensures its smoothness and softness</a:t>
            </a:r>
            <a:endParaRPr lang="pl-PL" sz="1800" dirty="0">
              <a:solidFill>
                <a:srgbClr val="093C71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1"/>
          <a:stretch/>
        </p:blipFill>
        <p:spPr>
          <a:xfrm flipH="1">
            <a:off x="10370477" y="3909550"/>
            <a:ext cx="1522740" cy="1878354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06D5AFDC-D802-464A-B997-9D03926E93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D0EED7D1-B12A-4E39-8CEC-F5722E5BD6B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CF616-E7F4-402E-9BA2-8A500E4418DD}"/>
              </a:ext>
            </a:extLst>
          </p:cNvPr>
          <p:cNvSpPr txBox="1"/>
          <p:nvPr/>
        </p:nvSpPr>
        <p:spPr>
          <a:xfrm rot="5400000">
            <a:off x="10518961" y="2247707"/>
            <a:ext cx="133057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9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761" r="-1458" b="-1"/>
          <a:stretch/>
        </p:blipFill>
        <p:spPr>
          <a:xfrm flipH="1">
            <a:off x="621150" y="1443790"/>
            <a:ext cx="2242109" cy="282538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B6207A7-358A-4349-85F5-9E34B9622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3" r="25910"/>
          <a:stretch/>
        </p:blipFill>
        <p:spPr>
          <a:xfrm>
            <a:off x="7214500" y="454523"/>
            <a:ext cx="4356349" cy="5948954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570286" cy="6858001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77"/>
          <a:stretch/>
        </p:blipFill>
        <p:spPr>
          <a:xfrm>
            <a:off x="5022034" y="5644032"/>
            <a:ext cx="2005399" cy="1213968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0579404" y="5904803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1326469" y="548291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068612" y="2699511"/>
            <a:ext cx="4288645" cy="1650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Biotin and Vitamin E stimulate the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repair</a:t>
            </a:r>
            <a:r>
              <a:rPr lang="en-US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processes and strengthen the skin and nails</a:t>
            </a:r>
            <a:endParaRPr lang="pl-PL" sz="24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7" y="3179544"/>
            <a:ext cx="3189197" cy="3911363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C5C539F1-C1E5-4A9E-A983-1C492F3A51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22F9918-A828-4132-8D90-6436DB12E77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190DDC4-BE37-4926-B64D-EFADDC6043B3}"/>
              </a:ext>
            </a:extLst>
          </p:cNvPr>
          <p:cNvSpPr txBox="1"/>
          <p:nvPr/>
        </p:nvSpPr>
        <p:spPr>
          <a:xfrm rot="5400000">
            <a:off x="10843751" y="6333287"/>
            <a:ext cx="133057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2" y="752489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488438" y="5469921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145393" y="5016691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97"/>
          <a:stretch/>
        </p:blipFill>
        <p:spPr>
          <a:xfrm rot="3187079" flipH="1">
            <a:off x="5467922" y="5038785"/>
            <a:ext cx="1923362" cy="1778068"/>
          </a:xfrm>
          <a:prstGeom prst="rect">
            <a:avLst/>
          </a:prstGeom>
        </p:spPr>
      </p:pic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01" y="827001"/>
            <a:ext cx="4729385" cy="5800313"/>
          </a:xfrm>
          <a:prstGeom prst="rect">
            <a:avLst/>
          </a:prstGeom>
        </p:spPr>
      </p:pic>
      <p:pic>
        <p:nvPicPr>
          <p:cNvPr id="29" name="Obraz 28" descr="Obraz zawierający tekst&#10;&#10;Opis wygenerowany automatycznie">
            <a:extLst>
              <a:ext uri="{FF2B5EF4-FFF2-40B4-BE49-F238E27FC236}">
                <a16:creationId xmlns:a16="http://schemas.microsoft.com/office/drawing/2014/main" id="{14F703FB-0875-4212-8601-F21E72AED8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E7AE1AF-7FC8-40BE-AD4E-505EAD842D1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32A84A3-D470-4B1B-BA08-35B9C53DDF32}"/>
              </a:ext>
            </a:extLst>
          </p:cNvPr>
          <p:cNvSpPr txBox="1"/>
          <p:nvPr/>
        </p:nvSpPr>
        <p:spPr>
          <a:xfrm>
            <a:off x="6441086" y="1648735"/>
            <a:ext cx="4942657" cy="3255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it increases moisture of the skin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softens and smoothens the skin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soothes irritation, for example caused by detergents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eliminates itching and feeling of skin tension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accelerates regeneration of the skin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provides relief for dry, rough, chapped skin</a:t>
            </a:r>
            <a:endParaRPr lang="pl-PL" sz="1800" dirty="0">
              <a:solidFill>
                <a:srgbClr val="FFE0CF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959223" y="1056870"/>
            <a:ext cx="5136777" cy="859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How does the Rich Cream works?</a:t>
            </a:r>
            <a:endParaRPr lang="pl-PL" sz="24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1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7B8879E-2DA1-473E-BB24-B31D4AC7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 bwMode="auto">
          <a:xfrm>
            <a:off x="5333950" y="1004323"/>
            <a:ext cx="6858050" cy="45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3CE06-DC42-40D4-97CD-80FFCECCA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86" t="1" r="-3300" b="5428"/>
          <a:stretch/>
        </p:blipFill>
        <p:spPr>
          <a:xfrm flipH="1">
            <a:off x="6150079" y="5057225"/>
            <a:ext cx="2515527" cy="180077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9375014-FC5A-4BC9-85E4-FFBF64C36C9F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070BB19C-C24B-4554-8D17-51DDC47D4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47" y="2066275"/>
            <a:ext cx="3664203" cy="449393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F3E2BE1-0E87-47AE-BB88-FB35310696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26" y="1850127"/>
            <a:ext cx="1173784" cy="66467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F32D9A11-C2F2-4847-B0A5-D23F47D289D5}"/>
              </a:ext>
            </a:extLst>
          </p:cNvPr>
          <p:cNvSpPr/>
          <p:nvPr/>
        </p:nvSpPr>
        <p:spPr>
          <a:xfrm>
            <a:off x="4170286" y="1388380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A55F2525-0122-4482-B8CB-D16A872DE31F}"/>
              </a:ext>
            </a:extLst>
          </p:cNvPr>
          <p:cNvSpPr/>
          <p:nvPr/>
        </p:nvSpPr>
        <p:spPr>
          <a:xfrm>
            <a:off x="3827241" y="93515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3331595-D239-4230-8A43-4157B7636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78" y="102205"/>
            <a:ext cx="4554940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B93FBB6-C3C2-4AF5-81BB-DF904FE7979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3710F5D8-AC16-4E53-A6C1-0CA0910A22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F2C7C33-A6B7-42A5-A0F5-B5076C13161C}"/>
              </a:ext>
            </a:extLst>
          </p:cNvPr>
          <p:cNvSpPr txBox="1"/>
          <p:nvPr/>
        </p:nvSpPr>
        <p:spPr>
          <a:xfrm>
            <a:off x="5695496" y="3760702"/>
            <a:ext cx="19754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93C71"/>
                </a:solidFill>
                <a:effectLst/>
                <a:latin typeface="Montserrat Light" panose="00000400000000000000" pitchFamily="2" charset="-18"/>
              </a:rPr>
              <a:t>Also available </a:t>
            </a:r>
            <a:br>
              <a:rPr lang="pl-PL" sz="1600" b="0" i="0" dirty="0">
                <a:solidFill>
                  <a:srgbClr val="093C71"/>
                </a:solidFill>
                <a:effectLst/>
                <a:latin typeface="Montserrat Light" panose="00000400000000000000" pitchFamily="2" charset="-18"/>
              </a:rPr>
            </a:br>
            <a:r>
              <a:rPr lang="en-US" sz="1600" b="0" i="0" dirty="0">
                <a:solidFill>
                  <a:srgbClr val="093C71"/>
                </a:solidFill>
                <a:effectLst/>
                <a:latin typeface="Montserrat Light" panose="00000400000000000000" pitchFamily="2" charset="-18"/>
              </a:rPr>
              <a:t>in the </a:t>
            </a:r>
            <a:r>
              <a:rPr lang="pl-PL" sz="1600" b="0" i="0" dirty="0">
                <a:solidFill>
                  <a:srgbClr val="093C71"/>
                </a:solidFill>
                <a:effectLst/>
                <a:latin typeface="Montserrat Light" panose="00000400000000000000" pitchFamily="2" charset="-18"/>
              </a:rPr>
              <a:t>P</a:t>
            </a:r>
            <a:r>
              <a:rPr lang="en-US" sz="1600" b="0" i="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</a:rPr>
              <a:t>rofessional</a:t>
            </a:r>
            <a:r>
              <a:rPr lang="en-US" sz="1600" b="0" i="0" dirty="0">
                <a:solidFill>
                  <a:srgbClr val="093C71"/>
                </a:solidFill>
                <a:effectLst/>
                <a:latin typeface="Montserrat Light" panose="00000400000000000000" pitchFamily="2" charset="-18"/>
              </a:rPr>
              <a:t> </a:t>
            </a:r>
            <a:r>
              <a:rPr lang="pl-PL" sz="1600" b="0" i="0" dirty="0">
                <a:solidFill>
                  <a:srgbClr val="093C71"/>
                </a:solidFill>
                <a:effectLst/>
                <a:latin typeface="Montserrat Light" panose="00000400000000000000" pitchFamily="2" charset="-18"/>
              </a:rPr>
              <a:t>L</a:t>
            </a:r>
            <a:r>
              <a:rPr lang="en-US" sz="1600" b="0" i="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</a:rPr>
              <a:t>ine</a:t>
            </a:r>
            <a:endParaRPr lang="pl-PL" sz="1600" b="0" i="0" dirty="0">
              <a:solidFill>
                <a:srgbClr val="093C71"/>
              </a:solidFill>
              <a:effectLst/>
              <a:latin typeface="Montserrat Light" panose="00000400000000000000" pitchFamily="2" charset="-18"/>
            </a:endParaRPr>
          </a:p>
          <a:p>
            <a:br>
              <a:rPr lang="pl-PL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dirty="0">
                <a:solidFill>
                  <a:srgbClr val="093C71"/>
                </a:solidFill>
                <a:latin typeface="Montserrat Medium" panose="00000600000000000000" pitchFamily="2" charset="-18"/>
              </a:rPr>
              <a:t>57 €</a:t>
            </a:r>
          </a:p>
          <a:p>
            <a:r>
              <a:rPr lang="pl-PL" sz="1600" dirty="0">
                <a:solidFill>
                  <a:srgbClr val="093C71"/>
                </a:solidFill>
                <a:latin typeface="Montserrat Medium" panose="00000600000000000000" pitchFamily="2" charset="-18"/>
              </a:rPr>
              <a:t>50 </a:t>
            </a:r>
            <a:r>
              <a:rPr lang="pl-PL" sz="1600" b="0" i="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</a:rPr>
              <a:t>£</a:t>
            </a:r>
            <a:endParaRPr lang="pl-PL" sz="1600" dirty="0">
              <a:solidFill>
                <a:srgbClr val="093C71"/>
              </a:solidFill>
              <a:latin typeface="Montserrat Medium" panose="00000600000000000000" pitchFamily="2" charset="-18"/>
            </a:endParaRPr>
          </a:p>
          <a:p>
            <a: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  <a:t>13 P</a:t>
            </a:r>
            <a:b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</a:br>
            <a: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  <a:t>400 ml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6F56E32-E717-4234-9299-494CBC4EC3A5}"/>
              </a:ext>
            </a:extLst>
          </p:cNvPr>
          <p:cNvSpPr txBox="1"/>
          <p:nvPr/>
        </p:nvSpPr>
        <p:spPr>
          <a:xfrm>
            <a:off x="98517" y="4611866"/>
            <a:ext cx="24846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dirty="0">
                <a:solidFill>
                  <a:srgbClr val="FFE0CF"/>
                </a:solidFill>
                <a:latin typeface="Montserrat Medium" panose="00000600000000000000" pitchFamily="2" charset="-18"/>
              </a:rPr>
              <a:t>21,25 € </a:t>
            </a:r>
          </a:p>
          <a:p>
            <a:pPr algn="r"/>
            <a:r>
              <a:rPr lang="pl-PL" dirty="0">
                <a:solidFill>
                  <a:srgbClr val="FFE0CF"/>
                </a:solidFill>
                <a:latin typeface="Montserrat Medium" panose="00000600000000000000" pitchFamily="2" charset="-18"/>
              </a:rPr>
              <a:t>19 </a:t>
            </a:r>
            <a:r>
              <a:rPr lang="pl-PL" sz="1800" b="0" i="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</a:rPr>
              <a:t>£</a:t>
            </a:r>
            <a:r>
              <a:rPr lang="pl-PL" dirty="0">
                <a:solidFill>
                  <a:srgbClr val="FFE0CF"/>
                </a:solidFill>
                <a:latin typeface="Montserrat Medium" panose="00000600000000000000" pitchFamily="2" charset="-18"/>
              </a:rPr>
              <a:t> </a:t>
            </a:r>
          </a:p>
          <a:p>
            <a:pPr algn="r"/>
            <a: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  <a:t>5 P</a:t>
            </a:r>
            <a:b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</a:br>
            <a: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  <a:t>70 ml</a:t>
            </a:r>
          </a:p>
          <a:p>
            <a:pPr algn="r"/>
            <a:endParaRPr lang="pl-PL" i="0" u="none" strike="noStrike" baseline="0" dirty="0">
              <a:solidFill>
                <a:srgbClr val="FFE0CF"/>
              </a:solidFill>
              <a:latin typeface="Montserrat Medium" panose="00000600000000000000" pitchFamily="2" charset="-18"/>
            </a:endParaRPr>
          </a:p>
          <a:p>
            <a:pPr algn="r"/>
            <a:endParaRPr lang="pl-PL" i="0" u="none" strike="noStrike" baseline="0" dirty="0">
              <a:solidFill>
                <a:srgbClr val="FFE0CF"/>
              </a:solidFill>
              <a:latin typeface="Montserrat Medium" panose="000006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5380461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6239</TotalTime>
  <Words>276</Words>
  <Application>Microsoft Office PowerPoint</Application>
  <PresentationFormat>Panoramiczny</PresentationFormat>
  <Paragraphs>37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7" baseType="lpstr">
      <vt:lpstr>Arial</vt:lpstr>
      <vt:lpstr>Calibri</vt:lpstr>
      <vt:lpstr>Montserrat Medium</vt:lpstr>
      <vt:lpstr>Calibri Light</vt:lpstr>
      <vt:lpstr>Courier New</vt:lpstr>
      <vt:lpstr>Montserrat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Adaszewska</dc:creator>
  <cp:lastModifiedBy>Monika Adaszewska</cp:lastModifiedBy>
  <cp:revision>40</cp:revision>
  <dcterms:created xsi:type="dcterms:W3CDTF">2021-01-05T13:02:11Z</dcterms:created>
  <dcterms:modified xsi:type="dcterms:W3CDTF">2021-01-21T15:04:31Z</dcterms:modified>
</cp:coreProperties>
</file>