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63" r:id="rId3"/>
    <p:sldId id="262" r:id="rId4"/>
    <p:sldId id="265" r:id="rId5"/>
    <p:sldId id="267" r:id="rId6"/>
    <p:sldId id="266" r:id="rId7"/>
    <p:sldId id="268" r:id="rId8"/>
    <p:sldId id="269" r:id="rId9"/>
    <p:sldId id="270" r:id="rId10"/>
    <p:sldId id="273" r:id="rId11"/>
  </p:sldIdLst>
  <p:sldSz cx="12192000" cy="6858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Montserrat Light" panose="00000400000000000000" pitchFamily="2" charset="-18"/>
      <p:regular r:id="rId18"/>
      <p:italic r:id="rId19"/>
    </p:embeddedFont>
    <p:embeddedFont>
      <p:font typeface="Montserrat Medium" panose="00000600000000000000" pitchFamily="2" charset="-18"/>
      <p:regular r:id="rId20"/>
      <p:italic r:id="rId21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8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3C71"/>
    <a:srgbClr val="FFE0CF"/>
    <a:srgbClr val="A0B4C9"/>
    <a:srgbClr val="D9CEC5"/>
    <a:srgbClr val="FFFFFF"/>
    <a:srgbClr val="0030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474" y="102"/>
      </p:cViewPr>
      <p:guideLst>
        <p:guide orient="horz" pos="3589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DEBC669-47A5-4167-BD38-988F9FC51F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3D1D651-BE60-4DEE-8A85-8CE4FF8B07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5836E84-C39D-421F-BCCD-011EC62A5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9C11E-9279-4DEC-B681-21D84D7827C3}" type="datetimeFigureOut">
              <a:rPr lang="pl-PL" smtClean="0"/>
              <a:t>2021-01-21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BE6AFF9-9E61-43B1-85A1-9FA6DA0A9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041D784-32AB-4B0F-AB3F-DABAC0C77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B47BA-C6EB-428A-9109-A0CEF8B024D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7215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50C9454-B93F-459C-BC61-FB1B121BF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4F06A84-0500-4C0F-8746-2BBAE691E5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6816BDF-C03B-4A8B-892A-546D24B55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9C11E-9279-4DEC-B681-21D84D7827C3}" type="datetimeFigureOut">
              <a:rPr lang="pl-PL" smtClean="0"/>
              <a:t>2021-01-21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A9DE10C-C256-4E83-A696-82D18B724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2C8CC02-DEB9-4E7F-923B-FD525B2A7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B47BA-C6EB-428A-9109-A0CEF8B024D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8569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DC4DC963-D8FC-49E2-B06C-18F06B628D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5F31B6E-0C35-4D0D-AC2F-0EAECB31D6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F495E1E-1548-40D9-819D-684055552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9C11E-9279-4DEC-B681-21D84D7827C3}" type="datetimeFigureOut">
              <a:rPr lang="pl-PL" smtClean="0"/>
              <a:t>2021-01-21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FE6A9E0-CDCF-4318-8FE2-1D45536C0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46E7940-1142-4D11-8DC7-6B0D32DB9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B47BA-C6EB-428A-9109-A0CEF8B024D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9302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05100F-8CFC-45CD-BA78-844A0A481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83E9182-046A-4397-A9BE-4C472125D6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A30B8D4-89CA-4111-8C62-0B9E74122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9C11E-9279-4DEC-B681-21D84D7827C3}" type="datetimeFigureOut">
              <a:rPr lang="pl-PL" smtClean="0"/>
              <a:t>2021-01-21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37E3849-5B02-46E7-9381-3E88E855E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F30F74F-F40C-48C8-BD5B-082BCE36C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B47BA-C6EB-428A-9109-A0CEF8B024D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688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F24AB4-40DB-4B71-9E3D-7D31085E3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5230ACE-D043-4B85-9AD4-D525F87986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DD3B43F-360A-4F69-8031-A40350D43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9C11E-9279-4DEC-B681-21D84D7827C3}" type="datetimeFigureOut">
              <a:rPr lang="pl-PL" smtClean="0"/>
              <a:t>2021-01-21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95320F6-F7BF-4F01-A81D-62E40B95F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D530362-4C65-405D-BB5F-75E19D5CF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B47BA-C6EB-428A-9109-A0CEF8B024D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4356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C409DC-AE0E-425C-B19E-55325B13B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E0020DE-2EA8-42B1-B989-A34A912606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ABDB557-763C-4BD2-8843-B43A3C8A72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B4EDB96-46CE-4EB6-A435-06762F207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9C11E-9279-4DEC-B681-21D84D7827C3}" type="datetimeFigureOut">
              <a:rPr lang="pl-PL" smtClean="0"/>
              <a:t>2021-01-21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71D7433-4858-4707-A735-2C8FD1B2C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A103098-F6D9-4C6A-84D1-AF178329C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B47BA-C6EB-428A-9109-A0CEF8B024D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7012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B12E53B-57FB-4FD3-A975-39D40B2A8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E351222-B426-454F-88FD-F30217339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0C8D826-ACBB-4A2E-918E-9D273B5327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D5DA0BFA-9A4B-458D-815F-09441F053A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56816E28-5C29-414E-B23F-09ACE864F0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3334291A-86B5-401B-A6D1-7FA1D6559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9C11E-9279-4DEC-B681-21D84D7827C3}" type="datetimeFigureOut">
              <a:rPr lang="pl-PL" smtClean="0"/>
              <a:t>2021-01-21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FDB2EF7F-2BCB-41E6-A19F-FA0B6046E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1D9D598C-6836-4EA8-A863-B7A4B151E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B47BA-C6EB-428A-9109-A0CEF8B024D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4237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E0F4DD-7C63-4EE8-8B26-DD09C90AC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5F78B250-E79A-46BF-9F10-9507F55DC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9C11E-9279-4DEC-B681-21D84D7827C3}" type="datetimeFigureOut">
              <a:rPr lang="pl-PL" smtClean="0"/>
              <a:t>2021-01-21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D6314892-1D1B-4051-8FBB-4EBD7F66E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63E011A-5FE5-4B2D-873D-F899F9FBC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B47BA-C6EB-428A-9109-A0CEF8B024D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3139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A31BF552-C2D6-4091-8CCD-5BE88DE7B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9C11E-9279-4DEC-B681-21D84D7827C3}" type="datetimeFigureOut">
              <a:rPr lang="pl-PL" smtClean="0"/>
              <a:t>2021-01-21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F402895E-8359-42D0-BD36-D6C194B62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40CB03B-40A6-44E3-BA81-89DBC50D0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B47BA-C6EB-428A-9109-A0CEF8B024D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4947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A75F9B7-FA0F-4F41-93A9-7A3E3A80C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FD61D9E-3406-440A-B8B1-86D891C52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F5258F0-6ED9-410C-8F90-8D0C68C234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6236654-4817-4CC7-B2B8-E816B7E98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9C11E-9279-4DEC-B681-21D84D7827C3}" type="datetimeFigureOut">
              <a:rPr lang="pl-PL" smtClean="0"/>
              <a:t>2021-01-21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01B822F-8E32-4522-8155-9C56A4F6F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22D122C-BB3D-4D62-ABE1-DC222E071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B47BA-C6EB-428A-9109-A0CEF8B024D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379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28E5FC7-086B-4E61-A6BB-914CBC38F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E7A39CF2-B758-4BF3-82AD-47328176CC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DE5EEC6-3070-4F12-B6C2-68F79E6FCB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FAE3C48-ED41-4B54-A814-FEC15646F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9C11E-9279-4DEC-B681-21D84D7827C3}" type="datetimeFigureOut">
              <a:rPr lang="pl-PL" smtClean="0"/>
              <a:t>2021-01-21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9C0A3DA-84EC-4E7B-8B6E-E5066F51F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C3F256A-1B93-45B3-99BC-F37872B4B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B47BA-C6EB-428A-9109-A0CEF8B024D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4388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FEB4C506-8821-494A-88EC-DE85531EA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95E3A1B-6FA3-44BB-9578-1618071B5B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4F32470-CB6F-4CFB-B65D-6E15F25B22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9C11E-9279-4DEC-B681-21D84D7827C3}" type="datetimeFigureOut">
              <a:rPr lang="pl-PL" smtClean="0"/>
              <a:t>2021-01-21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1B41702-6EE7-4745-B2D3-D812C5802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93BA43B-5CAF-4DDF-B23E-84F208FBAE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B47BA-C6EB-428A-9109-A0CEF8B024D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5636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jpeg"/><Relationship Id="rId7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7B8879E-2DA1-473E-BB24-B31D4AC70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" b="270"/>
          <a:stretch/>
        </p:blipFill>
        <p:spPr bwMode="auto">
          <a:xfrm>
            <a:off x="1850496" y="0"/>
            <a:ext cx="10341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683CE06-DC42-40D4-97CD-80FFCECCAF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9" t="1" r="-3299" b="37269"/>
          <a:stretch/>
        </p:blipFill>
        <p:spPr>
          <a:xfrm flipH="1">
            <a:off x="10752014" y="5663520"/>
            <a:ext cx="1439986" cy="1194480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79375014-FC5A-4BC9-85E4-FFBF64C36C9F}"/>
              </a:ext>
            </a:extLst>
          </p:cNvPr>
          <p:cNvSpPr/>
          <p:nvPr/>
        </p:nvSpPr>
        <p:spPr>
          <a:xfrm>
            <a:off x="0" y="0"/>
            <a:ext cx="2910840" cy="6858000"/>
          </a:xfrm>
          <a:prstGeom prst="rect">
            <a:avLst/>
          </a:prstGeom>
          <a:solidFill>
            <a:srgbClr val="003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 descr="Obraz zawierający tekst, kosmetyk, krem do skóry, mleczko&#10;&#10;Opis wygenerowany automatycznie">
            <a:extLst>
              <a:ext uri="{FF2B5EF4-FFF2-40B4-BE49-F238E27FC236}">
                <a16:creationId xmlns:a16="http://schemas.microsoft.com/office/drawing/2014/main" id="{070BB19C-C24B-4554-8D17-51DDC47D4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59" y="222520"/>
            <a:ext cx="5591787" cy="6858000"/>
          </a:xfrm>
          <a:prstGeom prst="rect">
            <a:avLst/>
          </a:prstGeom>
        </p:spPr>
      </p:pic>
      <p:pic>
        <p:nvPicPr>
          <p:cNvPr id="6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613D4E3B-634C-4219-B149-61816EF9B6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44"/>
          <a:stretch/>
        </p:blipFill>
        <p:spPr>
          <a:xfrm>
            <a:off x="8853725" y="3651520"/>
            <a:ext cx="2975558" cy="2849880"/>
          </a:xfrm>
          <a:prstGeom prst="rect">
            <a:avLst/>
          </a:prstGeom>
        </p:spPr>
      </p:pic>
      <p:sp>
        <p:nvSpPr>
          <p:cNvPr id="9" name="Owal 8">
            <a:extLst>
              <a:ext uri="{FF2B5EF4-FFF2-40B4-BE49-F238E27FC236}">
                <a16:creationId xmlns:a16="http://schemas.microsoft.com/office/drawing/2014/main" id="{F32D9A11-C2F2-4847-B0A5-D23F47D289D5}"/>
              </a:ext>
            </a:extLst>
          </p:cNvPr>
          <p:cNvSpPr/>
          <p:nvPr/>
        </p:nvSpPr>
        <p:spPr>
          <a:xfrm>
            <a:off x="4170286" y="1388380"/>
            <a:ext cx="685800" cy="692426"/>
          </a:xfrm>
          <a:prstGeom prst="ellipse">
            <a:avLst/>
          </a:prstGeom>
          <a:solidFill>
            <a:srgbClr val="09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Owal 10">
            <a:extLst>
              <a:ext uri="{FF2B5EF4-FFF2-40B4-BE49-F238E27FC236}">
                <a16:creationId xmlns:a16="http://schemas.microsoft.com/office/drawing/2014/main" id="{A55F2525-0122-4482-B8CB-D16A872DE31F}"/>
              </a:ext>
            </a:extLst>
          </p:cNvPr>
          <p:cNvSpPr/>
          <p:nvPr/>
        </p:nvSpPr>
        <p:spPr>
          <a:xfrm>
            <a:off x="3827241" y="935150"/>
            <a:ext cx="305424" cy="322243"/>
          </a:xfrm>
          <a:prstGeom prst="ellipse">
            <a:avLst/>
          </a:prstGeom>
          <a:solidFill>
            <a:srgbClr val="A0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FA5C435C-E612-464A-8089-12B0DC657C2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28" y="831225"/>
            <a:ext cx="1173784" cy="664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68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9A80D9A9-16BC-42D9-8009-16B3E96FB1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05"/>
          <a:stretch/>
        </p:blipFill>
        <p:spPr>
          <a:xfrm>
            <a:off x="3295756" y="3429000"/>
            <a:ext cx="5430368" cy="1254642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13A418D-63FF-4BB2-9C3D-EC86A91CA3B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495" y="2151845"/>
            <a:ext cx="1959009" cy="1277155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1AAA702D-C0D0-4017-9369-132900DDFE5F}"/>
              </a:ext>
            </a:extLst>
          </p:cNvPr>
          <p:cNvSpPr/>
          <p:nvPr/>
        </p:nvSpPr>
        <p:spPr>
          <a:xfrm>
            <a:off x="0" y="6167336"/>
            <a:ext cx="12192000" cy="690664"/>
          </a:xfrm>
          <a:prstGeom prst="rect">
            <a:avLst/>
          </a:prstGeom>
          <a:solidFill>
            <a:srgbClr val="003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97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az 20">
            <a:extLst>
              <a:ext uri="{FF2B5EF4-FFF2-40B4-BE49-F238E27FC236}">
                <a16:creationId xmlns:a16="http://schemas.microsoft.com/office/drawing/2014/main" id="{C9F20857-EB7F-4504-9F3A-ECE1CE9DA3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30"/>
          <a:stretch/>
        </p:blipFill>
        <p:spPr>
          <a:xfrm>
            <a:off x="10000359" y="900677"/>
            <a:ext cx="2191641" cy="3233923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79C0C70-F485-4012-A644-635345E5AF04}"/>
              </a:ext>
            </a:extLst>
          </p:cNvPr>
          <p:cNvSpPr txBox="1"/>
          <p:nvPr/>
        </p:nvSpPr>
        <p:spPr>
          <a:xfrm>
            <a:off x="4605461" y="2360661"/>
            <a:ext cx="6546284" cy="1255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4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Hydratační</a:t>
            </a:r>
            <a:r>
              <a:rPr lang="pl-PL" sz="24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pl-PL" sz="24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regenerační</a:t>
            </a:r>
            <a:r>
              <a:rPr lang="pl-PL" sz="24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krém</a:t>
            </a:r>
            <a:r>
              <a:rPr lang="pl-PL" sz="24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na </a:t>
            </a:r>
            <a:r>
              <a:rPr lang="pl-PL" sz="24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ruce</a:t>
            </a:r>
            <a:r>
              <a:rPr lang="pl-PL" sz="24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pl-PL" sz="24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pl-PL" sz="24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nohy</a:t>
            </a:r>
            <a:r>
              <a:rPr lang="pl-PL" sz="24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s </a:t>
            </a:r>
            <a:r>
              <a:rPr lang="pl-PL" sz="24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lipozomálním</a:t>
            </a:r>
            <a:r>
              <a:rPr lang="pl-PL" sz="24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kolagenem </a:t>
            </a:r>
            <a:br>
              <a:rPr lang="pl-PL" sz="24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a 10% </a:t>
            </a:r>
            <a:r>
              <a:rPr lang="pl-PL" sz="24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ureou</a:t>
            </a:r>
            <a:endParaRPr lang="pl-PL" sz="2400" dirty="0">
              <a:solidFill>
                <a:srgbClr val="093C71"/>
              </a:solidFill>
              <a:effectLst/>
              <a:latin typeface="Montserrat Medium" panose="000006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E450F2A-2247-4FFF-8495-B038F47C6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025" y="3815996"/>
            <a:ext cx="1468848" cy="161847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A26D6E7-B79D-4B10-94E9-891EBA3657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223" y="3924077"/>
            <a:ext cx="1478314" cy="1510396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AFE83A25-A922-4145-B65B-7DDB01579722}"/>
              </a:ext>
            </a:extLst>
          </p:cNvPr>
          <p:cNvSpPr/>
          <p:nvPr/>
        </p:nvSpPr>
        <p:spPr>
          <a:xfrm>
            <a:off x="0" y="0"/>
            <a:ext cx="2910840" cy="6858000"/>
          </a:xfrm>
          <a:prstGeom prst="rect">
            <a:avLst/>
          </a:prstGeom>
          <a:solidFill>
            <a:srgbClr val="003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925B8D73-EEB8-49BE-8C08-173C0865C7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887" y="3924077"/>
            <a:ext cx="1510396" cy="1510396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822F6C49-B780-4DBD-BE57-531D10996C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5"/>
          <a:stretch/>
        </p:blipFill>
        <p:spPr>
          <a:xfrm>
            <a:off x="2179531" y="4024919"/>
            <a:ext cx="3233276" cy="2833081"/>
          </a:xfrm>
          <a:prstGeom prst="rect">
            <a:avLst/>
          </a:prstGeom>
        </p:spPr>
      </p:pic>
      <p:pic>
        <p:nvPicPr>
          <p:cNvPr id="13" name="Obraz 12" descr="Obraz zawierający tekst, kosmetyk, krem do skóry, mleczko&#10;&#10;Opis wygenerowany automatycznie">
            <a:extLst>
              <a:ext uri="{FF2B5EF4-FFF2-40B4-BE49-F238E27FC236}">
                <a16:creationId xmlns:a16="http://schemas.microsoft.com/office/drawing/2014/main" id="{D59D7262-C06B-4245-953A-8A5AC43B5A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59" y="222520"/>
            <a:ext cx="5591787" cy="6858000"/>
          </a:xfrm>
          <a:prstGeom prst="rect">
            <a:avLst/>
          </a:prstGeom>
        </p:spPr>
      </p:pic>
      <p:sp>
        <p:nvSpPr>
          <p:cNvPr id="5" name="Owal 4">
            <a:extLst>
              <a:ext uri="{FF2B5EF4-FFF2-40B4-BE49-F238E27FC236}">
                <a16:creationId xmlns:a16="http://schemas.microsoft.com/office/drawing/2014/main" id="{03FBA2B6-C6E7-41DF-811D-E12F24B432ED}"/>
              </a:ext>
            </a:extLst>
          </p:cNvPr>
          <p:cNvSpPr/>
          <p:nvPr/>
        </p:nvSpPr>
        <p:spPr>
          <a:xfrm>
            <a:off x="3633793" y="228472"/>
            <a:ext cx="685800" cy="692426"/>
          </a:xfrm>
          <a:prstGeom prst="ellipse">
            <a:avLst/>
          </a:prstGeom>
          <a:solidFill>
            <a:srgbClr val="09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Owal 17">
            <a:extLst>
              <a:ext uri="{FF2B5EF4-FFF2-40B4-BE49-F238E27FC236}">
                <a16:creationId xmlns:a16="http://schemas.microsoft.com/office/drawing/2014/main" id="{4AFD5637-D9F5-408B-913D-0C0D3B80BD4E}"/>
              </a:ext>
            </a:extLst>
          </p:cNvPr>
          <p:cNvSpPr/>
          <p:nvPr/>
        </p:nvSpPr>
        <p:spPr>
          <a:xfrm>
            <a:off x="4570895" y="739555"/>
            <a:ext cx="305424" cy="322243"/>
          </a:xfrm>
          <a:prstGeom prst="ellipse">
            <a:avLst/>
          </a:prstGeom>
          <a:solidFill>
            <a:srgbClr val="A0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" name="Obraz 19" descr="Obraz zawierający tekst&#10;&#10;Opis wygenerowany automatycznie">
            <a:extLst>
              <a:ext uri="{FF2B5EF4-FFF2-40B4-BE49-F238E27FC236}">
                <a16:creationId xmlns:a16="http://schemas.microsoft.com/office/drawing/2014/main" id="{458B5E46-E778-413E-9C01-365C0F2DB98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1" b="63181"/>
          <a:stretch/>
        </p:blipFill>
        <p:spPr>
          <a:xfrm>
            <a:off x="-116845" y="323677"/>
            <a:ext cx="2720718" cy="464498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EC2DD4D8-C997-4B24-81F5-F30186AB8A53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484" y="211177"/>
            <a:ext cx="1057612" cy="6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289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az 21">
            <a:extLst>
              <a:ext uri="{FF2B5EF4-FFF2-40B4-BE49-F238E27FC236}">
                <a16:creationId xmlns:a16="http://schemas.microsoft.com/office/drawing/2014/main" id="{A7531F35-0FEB-4226-A2BB-262EEA1B0B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3299" b="11994"/>
          <a:stretch/>
        </p:blipFill>
        <p:spPr>
          <a:xfrm flipH="1">
            <a:off x="4331367" y="5404774"/>
            <a:ext cx="1724312" cy="1453225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AFE83A25-A922-4145-B65B-7DDB01579722}"/>
              </a:ext>
            </a:extLst>
          </p:cNvPr>
          <p:cNvSpPr/>
          <p:nvPr/>
        </p:nvSpPr>
        <p:spPr>
          <a:xfrm>
            <a:off x="0" y="2"/>
            <a:ext cx="12192000" cy="2687794"/>
          </a:xfrm>
          <a:prstGeom prst="rect">
            <a:avLst/>
          </a:prstGeom>
          <a:solidFill>
            <a:srgbClr val="003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79C0C70-F485-4012-A644-635345E5AF04}"/>
              </a:ext>
            </a:extLst>
          </p:cNvPr>
          <p:cNvSpPr txBox="1"/>
          <p:nvPr/>
        </p:nvSpPr>
        <p:spPr>
          <a:xfrm>
            <a:off x="2057830" y="1183717"/>
            <a:ext cx="5701508" cy="1255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400" dirty="0">
                <a:solidFill>
                  <a:srgbClr val="FFE0CF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Receptura </a:t>
            </a:r>
            <a:r>
              <a:rPr lang="pl-PL" sz="2400" dirty="0" err="1">
                <a:solidFill>
                  <a:srgbClr val="FFE0CF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krému</a:t>
            </a:r>
            <a:r>
              <a:rPr lang="pl-PL" sz="2400" dirty="0">
                <a:solidFill>
                  <a:srgbClr val="FFE0CF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dirty="0" err="1">
                <a:solidFill>
                  <a:srgbClr val="FFE0CF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Rich</a:t>
            </a:r>
            <a:r>
              <a:rPr lang="pl-PL" sz="2400" dirty="0">
                <a:solidFill>
                  <a:srgbClr val="FFE0CF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dirty="0" err="1">
                <a:solidFill>
                  <a:srgbClr val="FFE0CF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Cream</a:t>
            </a:r>
            <a:r>
              <a:rPr lang="pl-PL" sz="2400" dirty="0">
                <a:solidFill>
                  <a:srgbClr val="FFE0CF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dirty="0" err="1">
                <a:solidFill>
                  <a:srgbClr val="FFE0CF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Hands</a:t>
            </a:r>
            <a:r>
              <a:rPr lang="pl-PL" sz="2400" dirty="0">
                <a:solidFill>
                  <a:srgbClr val="FFE0CF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&amp; </a:t>
            </a:r>
            <a:r>
              <a:rPr lang="pl-PL" sz="2400" dirty="0" err="1">
                <a:solidFill>
                  <a:srgbClr val="FFE0CF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Feet</a:t>
            </a:r>
            <a:r>
              <a:rPr lang="pl-PL" sz="2400" dirty="0">
                <a:solidFill>
                  <a:srgbClr val="FFE0CF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dirty="0" err="1">
                <a:solidFill>
                  <a:srgbClr val="FFE0CF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bohatá</a:t>
            </a:r>
            <a:r>
              <a:rPr lang="pl-PL" sz="2400" dirty="0">
                <a:solidFill>
                  <a:srgbClr val="FFE0CF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na </a:t>
            </a:r>
            <a:r>
              <a:rPr lang="pl-PL" sz="2400" dirty="0" err="1">
                <a:solidFill>
                  <a:srgbClr val="FFE0CF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vybrané</a:t>
            </a:r>
            <a:r>
              <a:rPr lang="pl-PL" sz="2400" dirty="0">
                <a:solidFill>
                  <a:srgbClr val="FFE0CF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dirty="0" err="1">
                <a:solidFill>
                  <a:srgbClr val="FFE0CF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aktivní</a:t>
            </a:r>
            <a:r>
              <a:rPr lang="pl-PL" sz="2400" dirty="0">
                <a:solidFill>
                  <a:srgbClr val="FFE0CF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dirty="0" err="1">
                <a:solidFill>
                  <a:srgbClr val="FFE0CF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složky</a:t>
            </a:r>
            <a:r>
              <a:rPr lang="pl-PL" sz="2400" dirty="0">
                <a:solidFill>
                  <a:srgbClr val="FFE0CF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l-PL" sz="3200" dirty="0">
              <a:solidFill>
                <a:srgbClr val="FFE0CF"/>
              </a:solidFill>
              <a:effectLst/>
              <a:latin typeface="Montserrat Medium" panose="000006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DC8467E1-B9D1-41E8-B75E-E2C72C362A42}"/>
              </a:ext>
            </a:extLst>
          </p:cNvPr>
          <p:cNvSpPr txBox="1"/>
          <p:nvPr/>
        </p:nvSpPr>
        <p:spPr>
          <a:xfrm>
            <a:off x="2057829" y="2719142"/>
            <a:ext cx="761556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pl-PL" sz="18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10% </a:t>
            </a:r>
            <a:r>
              <a:rPr lang="pl-PL" sz="18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urea</a:t>
            </a:r>
            <a:endParaRPr lang="pl-PL" sz="1800" dirty="0">
              <a:solidFill>
                <a:srgbClr val="093C71"/>
              </a:solidFill>
              <a:effectLst/>
              <a:latin typeface="Montserrat Medium" panose="000006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l-PL" sz="18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liposomální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kyselina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hyaluronová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l-PL" sz="18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Liposomal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Collagen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Complex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l-PL" sz="18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glukonolakton</a:t>
            </a:r>
            <a:endParaRPr lang="pl-PL" dirty="0">
              <a:solidFill>
                <a:srgbClr val="093C71"/>
              </a:solidFill>
              <a:latin typeface="Montserrat Medium" panose="000006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l-PL" sz="18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glukonát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zinečnatý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l-PL" sz="18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d-</a:t>
            </a:r>
            <a:r>
              <a:rPr lang="pl-PL" sz="18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panthenol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l-PL" dirty="0">
              <a:solidFill>
                <a:srgbClr val="093C71"/>
              </a:solidFill>
              <a:latin typeface="Montserrat Medium" panose="000006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l-PL" sz="18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alantoin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l-PL" sz="18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biotin</a:t>
            </a:r>
            <a:endParaRPr lang="pl-PL" dirty="0">
              <a:solidFill>
                <a:srgbClr val="093C71"/>
              </a:solidFill>
              <a:latin typeface="Montserrat Medium" panose="000006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l-PL" dirty="0" err="1">
                <a:solidFill>
                  <a:srgbClr val="093C71"/>
                </a:solidFill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vitamín</a:t>
            </a:r>
            <a:r>
              <a:rPr lang="pl-PL" dirty="0">
                <a:solidFill>
                  <a:srgbClr val="093C71"/>
                </a:solidFill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E</a:t>
            </a:r>
            <a:endParaRPr lang="pl-PL" sz="1800" dirty="0">
              <a:solidFill>
                <a:srgbClr val="093C71"/>
              </a:solidFill>
              <a:effectLst/>
              <a:latin typeface="Montserrat Medium" panose="000006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pl-PL" dirty="0">
              <a:solidFill>
                <a:srgbClr val="093C71"/>
              </a:solidFill>
              <a:latin typeface="Montserrat Medium" panose="00000600000000000000" pitchFamily="2" charset="-18"/>
            </a:endParaRP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368A75CA-75B1-48F4-BEA2-8C330CD88A5F}"/>
              </a:ext>
            </a:extLst>
          </p:cNvPr>
          <p:cNvSpPr txBox="1"/>
          <p:nvPr/>
        </p:nvSpPr>
        <p:spPr>
          <a:xfrm>
            <a:off x="4593865" y="5535297"/>
            <a:ext cx="62203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93C71"/>
                </a:solidFill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egeneruje a </a:t>
            </a:r>
            <a:r>
              <a:rPr lang="pl-PL" sz="1800" dirty="0" err="1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přináší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okamžitou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úlevu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i pro </a:t>
            </a:r>
            <a:r>
              <a:rPr lang="pl-PL" sz="1800" dirty="0" err="1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velmi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suchou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l-PL" sz="1800" dirty="0" err="1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drsnou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pl-PL" sz="1800" dirty="0" err="1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popraskanou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pokožku</a:t>
            </a:r>
            <a:endParaRPr lang="pl-PL" dirty="0">
              <a:solidFill>
                <a:srgbClr val="093C71"/>
              </a:solidFill>
              <a:latin typeface="Montserrat Light" panose="00000400000000000000" pitchFamily="2" charset="-18"/>
            </a:endParaRP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48A58A63-4D92-4D3F-A5DC-16EC6EAEBE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97"/>
          <a:stretch/>
        </p:blipFill>
        <p:spPr>
          <a:xfrm>
            <a:off x="10305456" y="1173128"/>
            <a:ext cx="1886543" cy="2687795"/>
          </a:xfrm>
          <a:prstGeom prst="rect">
            <a:avLst/>
          </a:prstGeom>
        </p:spPr>
      </p:pic>
      <p:pic>
        <p:nvPicPr>
          <p:cNvPr id="13" name="Obraz 12" descr="Obraz zawierający tekst, kosmetyk, krem do skóry, mleczko&#10;&#10;Opis wygenerowany automatycznie">
            <a:extLst>
              <a:ext uri="{FF2B5EF4-FFF2-40B4-BE49-F238E27FC236}">
                <a16:creationId xmlns:a16="http://schemas.microsoft.com/office/drawing/2014/main" id="{D59D7262-C06B-4245-953A-8A5AC43B5A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684" y="615146"/>
            <a:ext cx="4523830" cy="5548213"/>
          </a:xfrm>
          <a:prstGeom prst="rect">
            <a:avLst/>
          </a:prstGeom>
        </p:spPr>
      </p:pic>
      <p:sp>
        <p:nvSpPr>
          <p:cNvPr id="25" name="Owal 24">
            <a:extLst>
              <a:ext uri="{FF2B5EF4-FFF2-40B4-BE49-F238E27FC236}">
                <a16:creationId xmlns:a16="http://schemas.microsoft.com/office/drawing/2014/main" id="{7B85D9C3-6BEB-4A24-B8CD-CFB3C6C1911B}"/>
              </a:ext>
            </a:extLst>
          </p:cNvPr>
          <p:cNvSpPr/>
          <p:nvPr/>
        </p:nvSpPr>
        <p:spPr>
          <a:xfrm>
            <a:off x="616323" y="5149256"/>
            <a:ext cx="685800" cy="692426"/>
          </a:xfrm>
          <a:prstGeom prst="ellipse">
            <a:avLst/>
          </a:prstGeom>
          <a:solidFill>
            <a:srgbClr val="09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Owal 25">
            <a:extLst>
              <a:ext uri="{FF2B5EF4-FFF2-40B4-BE49-F238E27FC236}">
                <a16:creationId xmlns:a16="http://schemas.microsoft.com/office/drawing/2014/main" id="{F6F30C31-5473-499A-8FB6-FDD6CD239006}"/>
              </a:ext>
            </a:extLst>
          </p:cNvPr>
          <p:cNvSpPr/>
          <p:nvPr/>
        </p:nvSpPr>
        <p:spPr>
          <a:xfrm>
            <a:off x="273278" y="4696026"/>
            <a:ext cx="305424" cy="322243"/>
          </a:xfrm>
          <a:prstGeom prst="ellipse">
            <a:avLst/>
          </a:prstGeom>
          <a:solidFill>
            <a:srgbClr val="A0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8" name="Obraz 27" descr="Obraz zawierający tekst&#10;&#10;Opis wygenerowany automatycznie">
            <a:extLst>
              <a:ext uri="{FF2B5EF4-FFF2-40B4-BE49-F238E27FC236}">
                <a16:creationId xmlns:a16="http://schemas.microsoft.com/office/drawing/2014/main" id="{9F13028C-F5AD-4C09-BEED-B67C22F925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1" b="63181"/>
          <a:stretch/>
        </p:blipFill>
        <p:spPr>
          <a:xfrm>
            <a:off x="-116845" y="323677"/>
            <a:ext cx="2720718" cy="464498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A99036A3-5BB4-4430-8296-29A189A8329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484" y="211177"/>
            <a:ext cx="1057612" cy="6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023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>
            <a:extLst>
              <a:ext uri="{FF2B5EF4-FFF2-40B4-BE49-F238E27FC236}">
                <a16:creationId xmlns:a16="http://schemas.microsoft.com/office/drawing/2014/main" id="{311071C3-F812-4DF5-AB22-F9C48166F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06" y="339651"/>
            <a:ext cx="2005399" cy="2005800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AFE83A25-A922-4145-B65B-7DDB01579722}"/>
              </a:ext>
            </a:extLst>
          </p:cNvPr>
          <p:cNvSpPr/>
          <p:nvPr/>
        </p:nvSpPr>
        <p:spPr>
          <a:xfrm>
            <a:off x="9037346" y="1"/>
            <a:ext cx="3154654" cy="6858000"/>
          </a:xfrm>
          <a:prstGeom prst="rect">
            <a:avLst/>
          </a:prstGeom>
          <a:solidFill>
            <a:srgbClr val="003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Owal 24">
            <a:extLst>
              <a:ext uri="{FF2B5EF4-FFF2-40B4-BE49-F238E27FC236}">
                <a16:creationId xmlns:a16="http://schemas.microsoft.com/office/drawing/2014/main" id="{7B85D9C3-6BEB-4A24-B8CD-CFB3C6C1911B}"/>
              </a:ext>
            </a:extLst>
          </p:cNvPr>
          <p:cNvSpPr/>
          <p:nvPr/>
        </p:nvSpPr>
        <p:spPr>
          <a:xfrm>
            <a:off x="616323" y="5149256"/>
            <a:ext cx="685800" cy="692426"/>
          </a:xfrm>
          <a:prstGeom prst="ellipse">
            <a:avLst/>
          </a:prstGeom>
          <a:solidFill>
            <a:srgbClr val="09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Owal 25">
            <a:extLst>
              <a:ext uri="{FF2B5EF4-FFF2-40B4-BE49-F238E27FC236}">
                <a16:creationId xmlns:a16="http://schemas.microsoft.com/office/drawing/2014/main" id="{F6F30C31-5473-499A-8FB6-FDD6CD239006}"/>
              </a:ext>
            </a:extLst>
          </p:cNvPr>
          <p:cNvSpPr/>
          <p:nvPr/>
        </p:nvSpPr>
        <p:spPr>
          <a:xfrm>
            <a:off x="273278" y="4696026"/>
            <a:ext cx="305424" cy="322243"/>
          </a:xfrm>
          <a:prstGeom prst="ellipse">
            <a:avLst/>
          </a:prstGeom>
          <a:solidFill>
            <a:srgbClr val="A0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5" name="Obraz 14" descr="Obraz zawierający tekst&#10;&#10;Opis wygenerowany automatycznie">
            <a:extLst>
              <a:ext uri="{FF2B5EF4-FFF2-40B4-BE49-F238E27FC236}">
                <a16:creationId xmlns:a16="http://schemas.microsoft.com/office/drawing/2014/main" id="{8BEB743D-B9F9-4BF2-A62C-8E94E5AB17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1" t="41917" r="33119" b="40845"/>
          <a:stretch/>
        </p:blipFill>
        <p:spPr>
          <a:xfrm>
            <a:off x="1142833" y="882488"/>
            <a:ext cx="1251451" cy="1420914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F46AA1CB-EA57-431B-9F69-259970680B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6" t="270" r="8541" b="270"/>
          <a:stretch/>
        </p:blipFill>
        <p:spPr bwMode="auto">
          <a:xfrm>
            <a:off x="7748733" y="1787285"/>
            <a:ext cx="3470850" cy="3361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48A58A63-4D92-4D3F-A5DC-16EC6EAEBE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97"/>
          <a:stretch/>
        </p:blipFill>
        <p:spPr>
          <a:xfrm>
            <a:off x="10444653" y="1120334"/>
            <a:ext cx="1747347" cy="2489480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E62CDF54-0FE1-472A-9585-41C574E89603}"/>
              </a:ext>
            </a:extLst>
          </p:cNvPr>
          <p:cNvSpPr txBox="1"/>
          <p:nvPr/>
        </p:nvSpPr>
        <p:spPr>
          <a:xfrm>
            <a:off x="2476791" y="1154213"/>
            <a:ext cx="51278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Urea</a:t>
            </a:r>
            <a:r>
              <a:rPr lang="pl-PL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v 10% </a:t>
            </a:r>
            <a:r>
              <a:rPr lang="pl-PL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koncentraci</a:t>
            </a:r>
            <a:r>
              <a:rPr lang="pl-PL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dokonale</a:t>
            </a:r>
            <a:r>
              <a:rPr lang="pl-PL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zvlhčuje</a:t>
            </a:r>
            <a:r>
              <a:rPr lang="pl-PL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pl-PL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změkčuje</a:t>
            </a:r>
            <a:r>
              <a:rPr lang="pl-PL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, ale </a:t>
            </a:r>
            <a:r>
              <a:rPr lang="pl-PL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nezpůsobuje</a:t>
            </a:r>
            <a:r>
              <a:rPr lang="pl-PL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nadměrnou</a:t>
            </a:r>
            <a:r>
              <a:rPr lang="pl-PL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exfoliaci</a:t>
            </a:r>
            <a:r>
              <a:rPr lang="pl-PL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pokožky</a:t>
            </a:r>
            <a:endParaRPr lang="pl-PL" dirty="0">
              <a:solidFill>
                <a:srgbClr val="093C71"/>
              </a:solidFill>
              <a:effectLst/>
              <a:latin typeface="Montserrat Medium" panose="000006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Obraz 12" descr="Obraz zawierający tekst, kosmetyk, krem do skóry, mleczko&#10;&#10;Opis wygenerowany automatycznie">
            <a:extLst>
              <a:ext uri="{FF2B5EF4-FFF2-40B4-BE49-F238E27FC236}">
                <a16:creationId xmlns:a16="http://schemas.microsoft.com/office/drawing/2014/main" id="{D59D7262-C06B-4245-953A-8A5AC43B5A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86" y="2102975"/>
            <a:ext cx="3189197" cy="3911363"/>
          </a:xfrm>
          <a:prstGeom prst="rect">
            <a:avLst/>
          </a:prstGeom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4BB8E258-49F5-4FB4-805D-2AE8E17A0A99}"/>
              </a:ext>
            </a:extLst>
          </p:cNvPr>
          <p:cNvSpPr txBox="1"/>
          <p:nvPr/>
        </p:nvSpPr>
        <p:spPr>
          <a:xfrm>
            <a:off x="2747357" y="2551837"/>
            <a:ext cx="466095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1800" dirty="0" err="1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Urea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pl-PL" sz="1800" dirty="0" err="1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močovina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) a </a:t>
            </a:r>
            <a:r>
              <a:rPr lang="pl-PL" sz="18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liposomální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kyselina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hyaluronová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zvyšují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hydrataci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pl-PL" sz="1800" dirty="0" err="1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Chrání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místo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l-PL" sz="1800" dirty="0" err="1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ve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kterém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se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váže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voda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l-PL" sz="1800" dirty="0" err="1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což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zvyšuje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její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obsah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v </a:t>
            </a:r>
            <a:r>
              <a:rPr lang="pl-PL" sz="1800" dirty="0" err="1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rohové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vrstvě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pokožky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69410D4B-1A58-4D44-A42F-174C24C09175}"/>
              </a:ext>
            </a:extLst>
          </p:cNvPr>
          <p:cNvSpPr txBox="1"/>
          <p:nvPr/>
        </p:nvSpPr>
        <p:spPr>
          <a:xfrm>
            <a:off x="2394284" y="4977927"/>
            <a:ext cx="557331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dirty="0" err="1">
                <a:solidFill>
                  <a:srgbClr val="FFE0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Díky</a:t>
            </a:r>
            <a:r>
              <a:rPr lang="pl-PL" sz="2000" dirty="0">
                <a:solidFill>
                  <a:srgbClr val="FFE0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tomu si </a:t>
            </a:r>
            <a:r>
              <a:rPr lang="pl-PL" sz="2000" dirty="0" err="1">
                <a:solidFill>
                  <a:srgbClr val="FFE0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pokožka</a:t>
            </a:r>
            <a:r>
              <a:rPr lang="pl-PL" sz="2000" dirty="0">
                <a:solidFill>
                  <a:srgbClr val="FFE0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dirty="0" err="1">
                <a:solidFill>
                  <a:srgbClr val="FFE0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udržuje</a:t>
            </a:r>
            <a:r>
              <a:rPr lang="pl-PL" sz="2000" dirty="0">
                <a:solidFill>
                  <a:srgbClr val="FFE0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dirty="0" err="1">
                <a:solidFill>
                  <a:srgbClr val="FFE0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optimální</a:t>
            </a:r>
            <a:r>
              <a:rPr lang="pl-PL" sz="2000" dirty="0">
                <a:solidFill>
                  <a:srgbClr val="FFE0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dirty="0" err="1">
                <a:solidFill>
                  <a:srgbClr val="FFE0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úroveň</a:t>
            </a:r>
            <a:r>
              <a:rPr lang="pl-PL" sz="2000" dirty="0">
                <a:solidFill>
                  <a:srgbClr val="FFE0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dirty="0" err="1">
                <a:solidFill>
                  <a:srgbClr val="FFE0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hydratace</a:t>
            </a:r>
            <a:r>
              <a:rPr lang="pl-PL" sz="2000" dirty="0">
                <a:solidFill>
                  <a:srgbClr val="FFE0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pl-PL" sz="2000" dirty="0" err="1">
                <a:solidFill>
                  <a:srgbClr val="FFE0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získává</a:t>
            </a:r>
            <a:r>
              <a:rPr lang="pl-PL" sz="2000" dirty="0">
                <a:solidFill>
                  <a:srgbClr val="FFE0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dirty="0" err="1">
                <a:solidFill>
                  <a:srgbClr val="FFE0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pružnost</a:t>
            </a:r>
            <a:r>
              <a:rPr lang="pl-PL" sz="2000" dirty="0">
                <a:solidFill>
                  <a:srgbClr val="FFE0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pl-PL" sz="2000" dirty="0">
                <a:solidFill>
                  <a:srgbClr val="FFE0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solidFill>
                  <a:srgbClr val="FFE0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pl-PL" sz="2000" dirty="0" err="1">
                <a:solidFill>
                  <a:srgbClr val="FFE0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vitalitu</a:t>
            </a:r>
            <a:endParaRPr lang="pl-PL" sz="2000" dirty="0">
              <a:solidFill>
                <a:srgbClr val="FFE0C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Medium" panose="000006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9" name="Obraz 28" descr="Obraz zawierający tekst&#10;&#10;Opis wygenerowany automatycznie">
            <a:extLst>
              <a:ext uri="{FF2B5EF4-FFF2-40B4-BE49-F238E27FC236}">
                <a16:creationId xmlns:a16="http://schemas.microsoft.com/office/drawing/2014/main" id="{14F703FB-0875-4212-8601-F21E72AED8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1" b="63181"/>
          <a:stretch/>
        </p:blipFill>
        <p:spPr>
          <a:xfrm>
            <a:off x="-116845" y="323677"/>
            <a:ext cx="2720718" cy="464498"/>
          </a:xfrm>
          <a:prstGeom prst="rect">
            <a:avLst/>
          </a:prstGeom>
        </p:spPr>
      </p:pic>
      <p:pic>
        <p:nvPicPr>
          <p:cNvPr id="30" name="Obraz 29">
            <a:extLst>
              <a:ext uri="{FF2B5EF4-FFF2-40B4-BE49-F238E27FC236}">
                <a16:creationId xmlns:a16="http://schemas.microsoft.com/office/drawing/2014/main" id="{CE7AE1AF-7FC8-40BE-AD4E-505EAD842D11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484" y="211177"/>
            <a:ext cx="1057612" cy="6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165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>
            <a:extLst>
              <a:ext uri="{FF2B5EF4-FFF2-40B4-BE49-F238E27FC236}">
                <a16:creationId xmlns:a16="http://schemas.microsoft.com/office/drawing/2014/main" id="{311071C3-F812-4DF5-AB22-F9C48166F9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"/>
          <a:stretch/>
        </p:blipFill>
        <p:spPr>
          <a:xfrm>
            <a:off x="4096814" y="4773393"/>
            <a:ext cx="1819961" cy="1813356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AFE83A25-A922-4145-B65B-7DDB01579722}"/>
              </a:ext>
            </a:extLst>
          </p:cNvPr>
          <p:cNvSpPr/>
          <p:nvPr/>
        </p:nvSpPr>
        <p:spPr>
          <a:xfrm>
            <a:off x="0" y="0"/>
            <a:ext cx="3284902" cy="6858001"/>
          </a:xfrm>
          <a:prstGeom prst="rect">
            <a:avLst/>
          </a:prstGeom>
          <a:solidFill>
            <a:srgbClr val="003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B6207A7-358A-4349-85F5-9E34B96222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" r="25606"/>
          <a:stretch/>
        </p:blipFill>
        <p:spPr>
          <a:xfrm>
            <a:off x="717107" y="1431804"/>
            <a:ext cx="4519008" cy="4105074"/>
          </a:xfrm>
          <a:prstGeom prst="rect">
            <a:avLst/>
          </a:prstGeom>
        </p:spPr>
      </p:pic>
      <p:sp>
        <p:nvSpPr>
          <p:cNvPr id="25" name="Owal 24">
            <a:extLst>
              <a:ext uri="{FF2B5EF4-FFF2-40B4-BE49-F238E27FC236}">
                <a16:creationId xmlns:a16="http://schemas.microsoft.com/office/drawing/2014/main" id="{7B85D9C3-6BEB-4A24-B8CD-CFB3C6C1911B}"/>
              </a:ext>
            </a:extLst>
          </p:cNvPr>
          <p:cNvSpPr/>
          <p:nvPr/>
        </p:nvSpPr>
        <p:spPr>
          <a:xfrm>
            <a:off x="2841027" y="974909"/>
            <a:ext cx="685800" cy="692426"/>
          </a:xfrm>
          <a:prstGeom prst="ellipse">
            <a:avLst/>
          </a:prstGeom>
          <a:solidFill>
            <a:srgbClr val="A0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A0B4C9"/>
              </a:solidFill>
            </a:endParaRPr>
          </a:p>
        </p:txBody>
      </p:sp>
      <p:sp>
        <p:nvSpPr>
          <p:cNvPr id="26" name="Owal 25">
            <a:extLst>
              <a:ext uri="{FF2B5EF4-FFF2-40B4-BE49-F238E27FC236}">
                <a16:creationId xmlns:a16="http://schemas.microsoft.com/office/drawing/2014/main" id="{F6F30C31-5473-499A-8FB6-FDD6CD239006}"/>
              </a:ext>
            </a:extLst>
          </p:cNvPr>
          <p:cNvSpPr/>
          <p:nvPr/>
        </p:nvSpPr>
        <p:spPr>
          <a:xfrm>
            <a:off x="3588092" y="553016"/>
            <a:ext cx="305424" cy="322243"/>
          </a:xfrm>
          <a:prstGeom prst="ellipse">
            <a:avLst/>
          </a:prstGeom>
          <a:solidFill>
            <a:srgbClr val="09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E62CDF54-0FE1-472A-9585-41C574E89603}"/>
              </a:ext>
            </a:extLst>
          </p:cNvPr>
          <p:cNvSpPr txBox="1"/>
          <p:nvPr/>
        </p:nvSpPr>
        <p:spPr>
          <a:xfrm>
            <a:off x="5400853" y="2660085"/>
            <a:ext cx="4375943" cy="1390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000" dirty="0" err="1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Jedinečný</a:t>
            </a:r>
            <a:r>
              <a:rPr lang="pl-PL" sz="20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dirty="0" err="1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Liposomal</a:t>
            </a:r>
            <a:r>
              <a:rPr lang="pl-PL" sz="20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dirty="0" err="1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Collagen</a:t>
            </a:r>
            <a:r>
              <a:rPr lang="pl-PL" sz="20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dirty="0" err="1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Complex</a:t>
            </a:r>
            <a:r>
              <a:rPr lang="pl-PL" sz="20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dirty="0" err="1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dlouhodobě</a:t>
            </a:r>
            <a:r>
              <a:rPr lang="pl-PL" sz="20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dirty="0" err="1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chrání</a:t>
            </a:r>
            <a:r>
              <a:rPr lang="pl-PL" sz="20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dirty="0" err="1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pokožku</a:t>
            </a:r>
            <a:r>
              <a:rPr lang="pl-PL" sz="20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dirty="0" err="1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před</a:t>
            </a:r>
            <a:r>
              <a:rPr lang="pl-PL" sz="20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dirty="0" err="1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dehydratací</a:t>
            </a:r>
            <a:r>
              <a:rPr lang="pl-PL" sz="20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l-PL" sz="2000" dirty="0" err="1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nasycuje</a:t>
            </a:r>
            <a:r>
              <a:rPr lang="pl-PL" sz="20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dirty="0" err="1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ji</a:t>
            </a:r>
            <a:r>
              <a:rPr lang="pl-PL" sz="20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kolagenem</a:t>
            </a:r>
          </a:p>
        </p:txBody>
      </p:sp>
      <p:pic>
        <p:nvPicPr>
          <p:cNvPr id="13" name="Obraz 12" descr="Obraz zawierający tekst, kosmetyk, krem do skóry, mleczko&#10;&#10;Opis wygenerowany automatycznie">
            <a:extLst>
              <a:ext uri="{FF2B5EF4-FFF2-40B4-BE49-F238E27FC236}">
                <a16:creationId xmlns:a16="http://schemas.microsoft.com/office/drawing/2014/main" id="{D59D7262-C06B-4245-953A-8A5AC43B5A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546" y="1960318"/>
            <a:ext cx="3593073" cy="4406693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48A58A63-4D92-4D3F-A5DC-16EC6EAEBE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3" t="-2471" r="-6060" b="-1"/>
          <a:stretch/>
        </p:blipFill>
        <p:spPr>
          <a:xfrm flipH="1">
            <a:off x="10178336" y="4046494"/>
            <a:ext cx="2005398" cy="281739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0C83CBD-6DB8-4EA8-8A63-04C88B8DE64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072" y="1485275"/>
            <a:ext cx="1696713" cy="954938"/>
          </a:xfrm>
          <a:prstGeom prst="rect">
            <a:avLst/>
          </a:prstGeom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1C4EB7DD-4D68-444A-A538-855EEF67A459}"/>
              </a:ext>
            </a:extLst>
          </p:cNvPr>
          <p:cNvSpPr txBox="1"/>
          <p:nvPr/>
        </p:nvSpPr>
        <p:spPr>
          <a:xfrm>
            <a:off x="5953222" y="4712948"/>
            <a:ext cx="38235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18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Zlepšuje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pružnost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l-PL" sz="18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má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reparační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účinky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pl-PL" sz="18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stimuluje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regeneraci</a:t>
            </a:r>
            <a:endParaRPr lang="pl-PL" dirty="0">
              <a:latin typeface="Montserrat Medium" panose="00000600000000000000" pitchFamily="2" charset="-18"/>
            </a:endParaRPr>
          </a:p>
        </p:txBody>
      </p:sp>
      <p:pic>
        <p:nvPicPr>
          <p:cNvPr id="19" name="Obraz 18" descr="Obraz zawierający tekst&#10;&#10;Opis wygenerowany automatycznie">
            <a:extLst>
              <a:ext uri="{FF2B5EF4-FFF2-40B4-BE49-F238E27FC236}">
                <a16:creationId xmlns:a16="http://schemas.microsoft.com/office/drawing/2014/main" id="{8150859D-97A0-40E8-93E7-8B428E6C8B3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1" b="63181"/>
          <a:stretch/>
        </p:blipFill>
        <p:spPr>
          <a:xfrm>
            <a:off x="-116845" y="323677"/>
            <a:ext cx="2720718" cy="464498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CDD97EB4-2B2A-45DB-A159-53400674A10F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484" y="211177"/>
            <a:ext cx="1057612" cy="689499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853D44A7-5493-410F-BEF2-74ED83CE94C7}"/>
              </a:ext>
            </a:extLst>
          </p:cNvPr>
          <p:cNvSpPr txBox="1"/>
          <p:nvPr/>
        </p:nvSpPr>
        <p:spPr>
          <a:xfrm rot="16200000" flipH="1">
            <a:off x="294125" y="4909855"/>
            <a:ext cx="1069382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600" dirty="0">
                <a:solidFill>
                  <a:schemeClr val="bg1">
                    <a:lumMod val="75000"/>
                  </a:schemeClr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freepik.com</a:t>
            </a:r>
            <a:endParaRPr lang="pl-PL" sz="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773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>
            <a:extLst>
              <a:ext uri="{FF2B5EF4-FFF2-40B4-BE49-F238E27FC236}">
                <a16:creationId xmlns:a16="http://schemas.microsoft.com/office/drawing/2014/main" id="{311071C3-F812-4DF5-AB22-F9C48166F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56" y="1840626"/>
            <a:ext cx="2005399" cy="2005800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AFE83A25-A922-4145-B65B-7DDB01579722}"/>
              </a:ext>
            </a:extLst>
          </p:cNvPr>
          <p:cNvSpPr/>
          <p:nvPr/>
        </p:nvSpPr>
        <p:spPr>
          <a:xfrm>
            <a:off x="0" y="2839453"/>
            <a:ext cx="12192000" cy="4018548"/>
          </a:xfrm>
          <a:prstGeom prst="rect">
            <a:avLst/>
          </a:prstGeom>
          <a:solidFill>
            <a:srgbClr val="003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Owal 24">
            <a:extLst>
              <a:ext uri="{FF2B5EF4-FFF2-40B4-BE49-F238E27FC236}">
                <a16:creationId xmlns:a16="http://schemas.microsoft.com/office/drawing/2014/main" id="{7B85D9C3-6BEB-4A24-B8CD-CFB3C6C1911B}"/>
              </a:ext>
            </a:extLst>
          </p:cNvPr>
          <p:cNvSpPr/>
          <p:nvPr/>
        </p:nvSpPr>
        <p:spPr>
          <a:xfrm>
            <a:off x="1227723" y="1053344"/>
            <a:ext cx="685800" cy="692426"/>
          </a:xfrm>
          <a:prstGeom prst="ellipse">
            <a:avLst/>
          </a:prstGeom>
          <a:solidFill>
            <a:srgbClr val="09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Owal 25">
            <a:extLst>
              <a:ext uri="{FF2B5EF4-FFF2-40B4-BE49-F238E27FC236}">
                <a16:creationId xmlns:a16="http://schemas.microsoft.com/office/drawing/2014/main" id="{F6F30C31-5473-499A-8FB6-FDD6CD239006}"/>
              </a:ext>
            </a:extLst>
          </p:cNvPr>
          <p:cNvSpPr/>
          <p:nvPr/>
        </p:nvSpPr>
        <p:spPr>
          <a:xfrm>
            <a:off x="1913523" y="600511"/>
            <a:ext cx="305424" cy="322243"/>
          </a:xfrm>
          <a:prstGeom prst="ellipse">
            <a:avLst/>
          </a:prstGeom>
          <a:solidFill>
            <a:srgbClr val="A0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 descr="Obraz zawierający tekst, kosmetyk, krem do skóry, mleczko&#10;&#10;Opis wygenerowany automatycznie">
            <a:extLst>
              <a:ext uri="{FF2B5EF4-FFF2-40B4-BE49-F238E27FC236}">
                <a16:creationId xmlns:a16="http://schemas.microsoft.com/office/drawing/2014/main" id="{D59D7262-C06B-4245-953A-8A5AC43B5A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65" y="2602501"/>
            <a:ext cx="3189197" cy="3911363"/>
          </a:xfrm>
          <a:prstGeom prst="rect">
            <a:avLst/>
          </a:prstGeom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4BB8E258-49F5-4FB4-805D-2AE8E17A0A99}"/>
              </a:ext>
            </a:extLst>
          </p:cNvPr>
          <p:cNvSpPr txBox="1"/>
          <p:nvPr/>
        </p:nvSpPr>
        <p:spPr>
          <a:xfrm>
            <a:off x="3657433" y="4092536"/>
            <a:ext cx="37853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2400" dirty="0" err="1">
                <a:solidFill>
                  <a:srgbClr val="FFE0CF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Úleva</a:t>
            </a:r>
            <a:r>
              <a:rPr lang="pl-PL" sz="2400" dirty="0">
                <a:solidFill>
                  <a:srgbClr val="FFE0CF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i pro </a:t>
            </a:r>
            <a:r>
              <a:rPr lang="pl-PL" sz="2400" dirty="0" err="1">
                <a:solidFill>
                  <a:srgbClr val="FFE0CF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velmi</a:t>
            </a:r>
            <a:r>
              <a:rPr lang="pl-PL" sz="2400" dirty="0">
                <a:solidFill>
                  <a:srgbClr val="FFE0CF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dirty="0" err="1">
                <a:solidFill>
                  <a:srgbClr val="FFE0CF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suchou</a:t>
            </a:r>
            <a:r>
              <a:rPr lang="pl-PL" sz="2400" dirty="0">
                <a:solidFill>
                  <a:srgbClr val="FFE0CF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dirty="0" err="1">
                <a:solidFill>
                  <a:srgbClr val="FFE0CF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nebo</a:t>
            </a:r>
            <a:r>
              <a:rPr lang="pl-PL" sz="2400" dirty="0">
                <a:solidFill>
                  <a:srgbClr val="FFE0CF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dirty="0" err="1">
                <a:solidFill>
                  <a:srgbClr val="FFE0CF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podrážděnou</a:t>
            </a:r>
            <a:r>
              <a:rPr lang="pl-PL" sz="2400" dirty="0">
                <a:solidFill>
                  <a:srgbClr val="FFE0CF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dirty="0" err="1">
                <a:solidFill>
                  <a:srgbClr val="FFE0CF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pokožku</a:t>
            </a:r>
            <a:endParaRPr lang="pl-PL" sz="2400" dirty="0">
              <a:solidFill>
                <a:srgbClr val="FFE0CF"/>
              </a:solidFill>
              <a:effectLst/>
              <a:latin typeface="Montserrat Medium" panose="000006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az 4" descr="Obraz zawierający odzież, osoba, kobieta, pozujący&#10;&#10;Opis wygenerowany automatycznie">
            <a:extLst>
              <a:ext uri="{FF2B5EF4-FFF2-40B4-BE49-F238E27FC236}">
                <a16:creationId xmlns:a16="http://schemas.microsoft.com/office/drawing/2014/main" id="{21FB2355-5D51-4CC3-B6FC-25F73EF1F8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26" t="38148" r="6258" b="1"/>
          <a:stretch/>
        </p:blipFill>
        <p:spPr>
          <a:xfrm>
            <a:off x="7452905" y="1307317"/>
            <a:ext cx="3785397" cy="3916106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E62CDF54-0FE1-472A-9585-41C574E89603}"/>
              </a:ext>
            </a:extLst>
          </p:cNvPr>
          <p:cNvSpPr txBox="1"/>
          <p:nvPr/>
        </p:nvSpPr>
        <p:spPr>
          <a:xfrm>
            <a:off x="2066235" y="1204875"/>
            <a:ext cx="53866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 err="1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Glukonolakton</a:t>
            </a:r>
            <a:r>
              <a:rPr lang="pl-PL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l-PL" dirty="0" err="1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glukonát</a:t>
            </a:r>
            <a:r>
              <a:rPr lang="pl-PL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dirty="0" err="1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zinečnatý</a:t>
            </a:r>
            <a:r>
              <a:rPr lang="pl-PL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br>
              <a:rPr lang="pl-PL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D-</a:t>
            </a:r>
            <a:r>
              <a:rPr lang="pl-PL" dirty="0" err="1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panthenol</a:t>
            </a:r>
            <a:r>
              <a:rPr lang="pl-PL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pl-PL" dirty="0" err="1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alantoin</a:t>
            </a:r>
            <a:r>
              <a:rPr lang="pl-PL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–, </a:t>
            </a:r>
            <a:r>
              <a:rPr lang="pl-PL" dirty="0" err="1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uleví</a:t>
            </a:r>
            <a:r>
              <a:rPr lang="pl-PL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pl-PL" dirty="0" err="1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velmi</a:t>
            </a:r>
            <a:r>
              <a:rPr lang="pl-PL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dirty="0" err="1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suché</a:t>
            </a:r>
            <a:r>
              <a:rPr lang="pl-PL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dirty="0" err="1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nebo</a:t>
            </a:r>
            <a:r>
              <a:rPr lang="pl-PL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dirty="0" err="1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podrážděné</a:t>
            </a:r>
            <a:r>
              <a:rPr lang="pl-PL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dirty="0" err="1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pokožce</a:t>
            </a:r>
            <a:r>
              <a:rPr lang="pl-PL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pl-PL" dirty="0" err="1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Dodává</a:t>
            </a:r>
            <a:r>
              <a:rPr lang="pl-PL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dirty="0" err="1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pokožce</a:t>
            </a:r>
            <a:r>
              <a:rPr lang="pl-PL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dirty="0" err="1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hladkost</a:t>
            </a:r>
            <a:r>
              <a:rPr lang="pl-PL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pl-PL" dirty="0" err="1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hebkost</a:t>
            </a:r>
            <a:endParaRPr lang="pl-PL" dirty="0">
              <a:solidFill>
                <a:srgbClr val="093C71"/>
              </a:solidFill>
              <a:effectLst/>
              <a:latin typeface="Montserrat Light" panose="000004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48A58A63-4D92-4D3F-A5DC-16EC6EAEBE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61"/>
          <a:stretch/>
        </p:blipFill>
        <p:spPr>
          <a:xfrm flipH="1">
            <a:off x="10370477" y="3909550"/>
            <a:ext cx="1522740" cy="1878354"/>
          </a:xfrm>
          <a:prstGeom prst="rect">
            <a:avLst/>
          </a:prstGeom>
        </p:spPr>
      </p:pic>
      <p:pic>
        <p:nvPicPr>
          <p:cNvPr id="19" name="Obraz 18" descr="Obraz zawierający tekst&#10;&#10;Opis wygenerowany automatycznie">
            <a:extLst>
              <a:ext uri="{FF2B5EF4-FFF2-40B4-BE49-F238E27FC236}">
                <a16:creationId xmlns:a16="http://schemas.microsoft.com/office/drawing/2014/main" id="{06D5AFDC-D802-464A-B997-9D03926E93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1" b="63181"/>
          <a:stretch/>
        </p:blipFill>
        <p:spPr>
          <a:xfrm>
            <a:off x="-116845" y="323677"/>
            <a:ext cx="2720718" cy="464498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D0EED7D1-B12A-4E39-8CEC-F5722E5BD6B3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484" y="211177"/>
            <a:ext cx="1057612" cy="689499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B0CF616-E7F4-402E-9BA2-8A500E4418DD}"/>
              </a:ext>
            </a:extLst>
          </p:cNvPr>
          <p:cNvSpPr txBox="1"/>
          <p:nvPr/>
        </p:nvSpPr>
        <p:spPr>
          <a:xfrm rot="5400000">
            <a:off x="10518961" y="2247707"/>
            <a:ext cx="1330574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600" dirty="0">
                <a:solidFill>
                  <a:schemeClr val="bg1">
                    <a:lumMod val="75000"/>
                  </a:schemeClr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freepik.com</a:t>
            </a:r>
            <a:endParaRPr lang="pl-PL" sz="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992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raz 23">
            <a:extLst>
              <a:ext uri="{FF2B5EF4-FFF2-40B4-BE49-F238E27FC236}">
                <a16:creationId xmlns:a16="http://schemas.microsoft.com/office/drawing/2014/main" id="{48A58A63-4D92-4D3F-A5DC-16EC6EAEBE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2761" r="-1458" b="-1"/>
          <a:stretch/>
        </p:blipFill>
        <p:spPr>
          <a:xfrm flipH="1">
            <a:off x="621150" y="1443790"/>
            <a:ext cx="2242109" cy="282538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B6207A7-358A-4349-85F5-9E34B96222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3" r="25910"/>
          <a:stretch/>
        </p:blipFill>
        <p:spPr>
          <a:xfrm>
            <a:off x="7214500" y="454523"/>
            <a:ext cx="4356349" cy="5948954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AFE83A25-A922-4145-B65B-7DDB01579722}"/>
              </a:ext>
            </a:extLst>
          </p:cNvPr>
          <p:cNvSpPr/>
          <p:nvPr/>
        </p:nvSpPr>
        <p:spPr>
          <a:xfrm>
            <a:off x="0" y="0"/>
            <a:ext cx="570286" cy="6858001"/>
          </a:xfrm>
          <a:prstGeom prst="rect">
            <a:avLst/>
          </a:prstGeom>
          <a:solidFill>
            <a:srgbClr val="003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311071C3-F812-4DF5-AB22-F9C48166F9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77"/>
          <a:stretch/>
        </p:blipFill>
        <p:spPr>
          <a:xfrm>
            <a:off x="5022034" y="5644032"/>
            <a:ext cx="2005399" cy="1213968"/>
          </a:xfrm>
          <a:prstGeom prst="rect">
            <a:avLst/>
          </a:prstGeom>
        </p:spPr>
      </p:pic>
      <p:sp>
        <p:nvSpPr>
          <p:cNvPr id="25" name="Owal 24">
            <a:extLst>
              <a:ext uri="{FF2B5EF4-FFF2-40B4-BE49-F238E27FC236}">
                <a16:creationId xmlns:a16="http://schemas.microsoft.com/office/drawing/2014/main" id="{7B85D9C3-6BEB-4A24-B8CD-CFB3C6C1911B}"/>
              </a:ext>
            </a:extLst>
          </p:cNvPr>
          <p:cNvSpPr/>
          <p:nvPr/>
        </p:nvSpPr>
        <p:spPr>
          <a:xfrm>
            <a:off x="10579404" y="5904803"/>
            <a:ext cx="685800" cy="692426"/>
          </a:xfrm>
          <a:prstGeom prst="ellipse">
            <a:avLst/>
          </a:prstGeom>
          <a:solidFill>
            <a:srgbClr val="09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Owal 25">
            <a:extLst>
              <a:ext uri="{FF2B5EF4-FFF2-40B4-BE49-F238E27FC236}">
                <a16:creationId xmlns:a16="http://schemas.microsoft.com/office/drawing/2014/main" id="{F6F30C31-5473-499A-8FB6-FDD6CD239006}"/>
              </a:ext>
            </a:extLst>
          </p:cNvPr>
          <p:cNvSpPr/>
          <p:nvPr/>
        </p:nvSpPr>
        <p:spPr>
          <a:xfrm>
            <a:off x="11326469" y="5482910"/>
            <a:ext cx="305424" cy="322243"/>
          </a:xfrm>
          <a:prstGeom prst="ellipse">
            <a:avLst/>
          </a:prstGeom>
          <a:solidFill>
            <a:srgbClr val="A0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E62CDF54-0FE1-472A-9585-41C574E89603}"/>
              </a:ext>
            </a:extLst>
          </p:cNvPr>
          <p:cNvSpPr txBox="1"/>
          <p:nvPr/>
        </p:nvSpPr>
        <p:spPr>
          <a:xfrm>
            <a:off x="2068612" y="2699511"/>
            <a:ext cx="42886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Biotin</a:t>
            </a:r>
            <a:r>
              <a:rPr lang="pl-PL" sz="24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pl-PL" sz="24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vitamín</a:t>
            </a:r>
            <a:r>
              <a:rPr lang="pl-PL" sz="24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pl-PL" sz="24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stimulují</a:t>
            </a:r>
            <a:r>
              <a:rPr lang="pl-PL" sz="24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regenerační</a:t>
            </a:r>
            <a:r>
              <a:rPr lang="pl-PL" sz="24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procesy a </a:t>
            </a:r>
            <a:r>
              <a:rPr lang="pl-PL" sz="24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posilují</a:t>
            </a:r>
            <a:r>
              <a:rPr lang="pl-PL" sz="24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pokožku</a:t>
            </a:r>
            <a:r>
              <a:rPr lang="pl-PL" sz="24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pl-PL" sz="24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nehty</a:t>
            </a:r>
            <a:endParaRPr lang="pl-PL" sz="2400" dirty="0">
              <a:solidFill>
                <a:srgbClr val="093C71"/>
              </a:solidFill>
              <a:effectLst/>
              <a:latin typeface="Montserrat Medium" panose="000006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Obraz 12" descr="Obraz zawierający tekst, kosmetyk, krem do skóry, mleczko&#10;&#10;Opis wygenerowany automatycznie">
            <a:extLst>
              <a:ext uri="{FF2B5EF4-FFF2-40B4-BE49-F238E27FC236}">
                <a16:creationId xmlns:a16="http://schemas.microsoft.com/office/drawing/2014/main" id="{D59D7262-C06B-4245-953A-8A5AC43B5A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657" y="3179544"/>
            <a:ext cx="3189197" cy="3911363"/>
          </a:xfrm>
          <a:prstGeom prst="rect">
            <a:avLst/>
          </a:prstGeom>
        </p:spPr>
      </p:pic>
      <p:pic>
        <p:nvPicPr>
          <p:cNvPr id="11" name="Obraz 10" descr="Obraz zawierający tekst&#10;&#10;Opis wygenerowany automatycznie">
            <a:extLst>
              <a:ext uri="{FF2B5EF4-FFF2-40B4-BE49-F238E27FC236}">
                <a16:creationId xmlns:a16="http://schemas.microsoft.com/office/drawing/2014/main" id="{C5C539F1-C1E5-4A9E-A983-1C492F3A51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1" b="63181"/>
          <a:stretch/>
        </p:blipFill>
        <p:spPr>
          <a:xfrm>
            <a:off x="-116845" y="323677"/>
            <a:ext cx="2720718" cy="464498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A22F9918-A828-4132-8D90-6436DB12E77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484" y="211177"/>
            <a:ext cx="1057612" cy="689499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0190DDC4-BE37-4926-B64D-EFADDC6043B3}"/>
              </a:ext>
            </a:extLst>
          </p:cNvPr>
          <p:cNvSpPr txBox="1"/>
          <p:nvPr/>
        </p:nvSpPr>
        <p:spPr>
          <a:xfrm rot="5400000">
            <a:off x="10843751" y="6333287"/>
            <a:ext cx="1330574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600" dirty="0">
                <a:solidFill>
                  <a:schemeClr val="bg1">
                    <a:lumMod val="75000"/>
                  </a:schemeClr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freepik.com</a:t>
            </a:r>
            <a:endParaRPr lang="pl-PL" sz="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21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>
            <a:extLst>
              <a:ext uri="{FF2B5EF4-FFF2-40B4-BE49-F238E27FC236}">
                <a16:creationId xmlns:a16="http://schemas.microsoft.com/office/drawing/2014/main" id="{311071C3-F812-4DF5-AB22-F9C48166F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02" y="752489"/>
            <a:ext cx="2005399" cy="2005800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AFE83A25-A922-4145-B65B-7DDB01579722}"/>
              </a:ext>
            </a:extLst>
          </p:cNvPr>
          <p:cNvSpPr/>
          <p:nvPr/>
        </p:nvSpPr>
        <p:spPr>
          <a:xfrm>
            <a:off x="6096000" y="1"/>
            <a:ext cx="6096000" cy="6858000"/>
          </a:xfrm>
          <a:prstGeom prst="rect">
            <a:avLst/>
          </a:prstGeom>
          <a:solidFill>
            <a:srgbClr val="003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Owal 24">
            <a:extLst>
              <a:ext uri="{FF2B5EF4-FFF2-40B4-BE49-F238E27FC236}">
                <a16:creationId xmlns:a16="http://schemas.microsoft.com/office/drawing/2014/main" id="{7B85D9C3-6BEB-4A24-B8CD-CFB3C6C1911B}"/>
              </a:ext>
            </a:extLst>
          </p:cNvPr>
          <p:cNvSpPr/>
          <p:nvPr/>
        </p:nvSpPr>
        <p:spPr>
          <a:xfrm>
            <a:off x="1488438" y="5469921"/>
            <a:ext cx="685800" cy="692426"/>
          </a:xfrm>
          <a:prstGeom prst="ellipse">
            <a:avLst/>
          </a:prstGeom>
          <a:solidFill>
            <a:srgbClr val="09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Owal 25">
            <a:extLst>
              <a:ext uri="{FF2B5EF4-FFF2-40B4-BE49-F238E27FC236}">
                <a16:creationId xmlns:a16="http://schemas.microsoft.com/office/drawing/2014/main" id="{F6F30C31-5473-499A-8FB6-FDD6CD239006}"/>
              </a:ext>
            </a:extLst>
          </p:cNvPr>
          <p:cNvSpPr/>
          <p:nvPr/>
        </p:nvSpPr>
        <p:spPr>
          <a:xfrm>
            <a:off x="1145393" y="5016691"/>
            <a:ext cx="305424" cy="322243"/>
          </a:xfrm>
          <a:prstGeom prst="ellipse">
            <a:avLst/>
          </a:prstGeom>
          <a:solidFill>
            <a:srgbClr val="A0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48A58A63-4D92-4D3F-A5DC-16EC6EAEBE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997"/>
          <a:stretch/>
        </p:blipFill>
        <p:spPr>
          <a:xfrm rot="3187079" flipH="1">
            <a:off x="5467922" y="5038785"/>
            <a:ext cx="1923362" cy="1778068"/>
          </a:xfrm>
          <a:prstGeom prst="rect">
            <a:avLst/>
          </a:prstGeom>
        </p:spPr>
      </p:pic>
      <p:pic>
        <p:nvPicPr>
          <p:cNvPr id="13" name="Obraz 12" descr="Obraz zawierający tekst, kosmetyk, krem do skóry, mleczko&#10;&#10;Opis wygenerowany automatycznie">
            <a:extLst>
              <a:ext uri="{FF2B5EF4-FFF2-40B4-BE49-F238E27FC236}">
                <a16:creationId xmlns:a16="http://schemas.microsoft.com/office/drawing/2014/main" id="{D59D7262-C06B-4245-953A-8A5AC43B5A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01" y="827001"/>
            <a:ext cx="4729385" cy="5800313"/>
          </a:xfrm>
          <a:prstGeom prst="rect">
            <a:avLst/>
          </a:prstGeom>
        </p:spPr>
      </p:pic>
      <p:pic>
        <p:nvPicPr>
          <p:cNvPr id="29" name="Obraz 28" descr="Obraz zawierający tekst&#10;&#10;Opis wygenerowany automatycznie">
            <a:extLst>
              <a:ext uri="{FF2B5EF4-FFF2-40B4-BE49-F238E27FC236}">
                <a16:creationId xmlns:a16="http://schemas.microsoft.com/office/drawing/2014/main" id="{14F703FB-0875-4212-8601-F21E72AED8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1" b="63181"/>
          <a:stretch/>
        </p:blipFill>
        <p:spPr>
          <a:xfrm>
            <a:off x="-116845" y="323677"/>
            <a:ext cx="2720718" cy="464498"/>
          </a:xfrm>
          <a:prstGeom prst="rect">
            <a:avLst/>
          </a:prstGeom>
        </p:spPr>
      </p:pic>
      <p:pic>
        <p:nvPicPr>
          <p:cNvPr id="30" name="Obraz 29">
            <a:extLst>
              <a:ext uri="{FF2B5EF4-FFF2-40B4-BE49-F238E27FC236}">
                <a16:creationId xmlns:a16="http://schemas.microsoft.com/office/drawing/2014/main" id="{CE7AE1AF-7FC8-40BE-AD4E-505EAD842D1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484" y="211177"/>
            <a:ext cx="1057612" cy="689499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332A84A3-D470-4B1B-BA08-35B9C53DDF32}"/>
              </a:ext>
            </a:extLst>
          </p:cNvPr>
          <p:cNvSpPr txBox="1"/>
          <p:nvPr/>
        </p:nvSpPr>
        <p:spPr>
          <a:xfrm>
            <a:off x="6441086" y="1648735"/>
            <a:ext cx="4942657" cy="3654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pl-PL" sz="1800" dirty="0" err="1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zvyšuje</a:t>
            </a:r>
            <a:r>
              <a:rPr lang="pl-PL" sz="1800" dirty="0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hydrataci</a:t>
            </a:r>
            <a:r>
              <a:rPr lang="pl-PL" sz="1800" dirty="0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pokožky</a:t>
            </a:r>
            <a:endParaRPr lang="pl-PL" sz="1800" dirty="0">
              <a:solidFill>
                <a:srgbClr val="FFE0CF"/>
              </a:solidFill>
              <a:effectLst/>
              <a:latin typeface="Montserrat Light" panose="000004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pl-PL" sz="1800" dirty="0" err="1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zjemňuje</a:t>
            </a:r>
            <a:r>
              <a:rPr lang="pl-PL" sz="1800" dirty="0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pl-PL" sz="1800" dirty="0" err="1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vyhlazuje</a:t>
            </a:r>
            <a:r>
              <a:rPr lang="pl-PL" sz="1800" dirty="0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pokožku</a:t>
            </a:r>
            <a:endParaRPr lang="pl-PL" sz="1800" dirty="0">
              <a:solidFill>
                <a:srgbClr val="FFE0CF"/>
              </a:solidFill>
              <a:effectLst/>
              <a:latin typeface="Montserrat Light" panose="000004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pl-PL" sz="1800" dirty="0" err="1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zklidňuje</a:t>
            </a:r>
            <a:r>
              <a:rPr lang="pl-PL" sz="1800" dirty="0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podráždění</a:t>
            </a:r>
            <a:r>
              <a:rPr lang="pl-PL" sz="1800" dirty="0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způsobené</a:t>
            </a:r>
            <a:r>
              <a:rPr lang="pl-PL" sz="1800" dirty="0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např</a:t>
            </a:r>
            <a:r>
              <a:rPr lang="pl-PL" sz="1800" dirty="0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pl-PL" sz="1800" dirty="0" err="1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čisticími</a:t>
            </a:r>
            <a:r>
              <a:rPr lang="pl-PL" sz="1800" dirty="0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prostředky</a:t>
            </a:r>
            <a:endParaRPr lang="pl-PL" sz="1800" dirty="0">
              <a:solidFill>
                <a:srgbClr val="FFE0CF"/>
              </a:solidFill>
              <a:effectLst/>
              <a:latin typeface="Montserrat Light" panose="000004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pl-PL" sz="1800" dirty="0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eliminuje </a:t>
            </a:r>
            <a:r>
              <a:rPr lang="pl-PL" sz="1800" dirty="0" err="1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svědění</a:t>
            </a:r>
            <a:r>
              <a:rPr lang="pl-PL" sz="1800" dirty="0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pl-PL" sz="1800" dirty="0" err="1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pocit</a:t>
            </a:r>
            <a:r>
              <a:rPr lang="pl-PL" sz="1800" dirty="0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napnuté</a:t>
            </a:r>
            <a:r>
              <a:rPr lang="pl-PL" sz="1800" dirty="0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pokožky</a:t>
            </a:r>
            <a:endParaRPr lang="pl-PL" sz="1800" dirty="0">
              <a:solidFill>
                <a:srgbClr val="FFE0CF"/>
              </a:solidFill>
              <a:effectLst/>
              <a:latin typeface="Montserrat Light" panose="000004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pl-PL" sz="1800" dirty="0" err="1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zlepšuje</a:t>
            </a:r>
            <a:r>
              <a:rPr lang="pl-PL" sz="1800" dirty="0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pružnost</a:t>
            </a:r>
            <a:r>
              <a:rPr lang="pl-PL" sz="1800" dirty="0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rohové</a:t>
            </a:r>
            <a:r>
              <a:rPr lang="pl-PL" sz="1800" dirty="0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vrstvy</a:t>
            </a:r>
            <a:r>
              <a:rPr lang="pl-PL" sz="1800" dirty="0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pokožky</a:t>
            </a:r>
            <a:endParaRPr lang="pl-PL" sz="1800" dirty="0">
              <a:solidFill>
                <a:srgbClr val="FFE0CF"/>
              </a:solidFill>
              <a:effectLst/>
              <a:latin typeface="Montserrat Light" panose="000004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pl-PL" sz="1800" dirty="0" err="1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urychluje</a:t>
            </a:r>
            <a:r>
              <a:rPr lang="pl-PL" sz="1800" dirty="0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regeneraci </a:t>
            </a:r>
            <a:r>
              <a:rPr lang="pl-PL" sz="1800" dirty="0" err="1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pokožky</a:t>
            </a:r>
            <a:endParaRPr lang="pl-PL" sz="1800" dirty="0">
              <a:solidFill>
                <a:srgbClr val="FFE0CF"/>
              </a:solidFill>
              <a:effectLst/>
              <a:latin typeface="Montserrat Light" panose="000004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pl-PL" sz="1800" dirty="0" err="1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přináší</a:t>
            </a:r>
            <a:r>
              <a:rPr lang="pl-PL" sz="1800" dirty="0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úlevu</a:t>
            </a:r>
            <a:r>
              <a:rPr lang="pl-PL" sz="1800" dirty="0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suché</a:t>
            </a:r>
            <a:r>
              <a:rPr lang="pl-PL" sz="1800" dirty="0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l-PL" sz="1800" dirty="0" err="1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drsné</a:t>
            </a:r>
            <a:r>
              <a:rPr lang="pl-PL" sz="1800" dirty="0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pl-PL" sz="1800" dirty="0" err="1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popraskané</a:t>
            </a:r>
            <a:r>
              <a:rPr lang="pl-PL" sz="1800" dirty="0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pokožce</a:t>
            </a:r>
            <a:endParaRPr lang="pl-PL" sz="1800" dirty="0">
              <a:solidFill>
                <a:srgbClr val="FFE0CF"/>
              </a:solidFill>
              <a:effectLst/>
              <a:latin typeface="Montserrat Light" panose="000004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E62CDF54-0FE1-472A-9585-41C574E89603}"/>
              </a:ext>
            </a:extLst>
          </p:cNvPr>
          <p:cNvSpPr txBox="1"/>
          <p:nvPr/>
        </p:nvSpPr>
        <p:spPr>
          <a:xfrm>
            <a:off x="959223" y="1126542"/>
            <a:ext cx="6122993" cy="526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8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Jak </a:t>
            </a:r>
            <a:r>
              <a:rPr lang="pl-PL" sz="28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Rich</a:t>
            </a:r>
            <a:r>
              <a:rPr lang="pl-PL" sz="28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8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Cream</a:t>
            </a:r>
            <a:r>
              <a:rPr lang="pl-PL" sz="28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funguje?</a:t>
            </a:r>
            <a:endParaRPr lang="pl-PL" dirty="0">
              <a:solidFill>
                <a:srgbClr val="093C71"/>
              </a:solidFill>
              <a:effectLst/>
              <a:latin typeface="Montserrat Medium" panose="000006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119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7B8879E-2DA1-473E-BB24-B31D4AC70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" b="270"/>
          <a:stretch/>
        </p:blipFill>
        <p:spPr bwMode="auto">
          <a:xfrm>
            <a:off x="5333950" y="1004323"/>
            <a:ext cx="6858050" cy="454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683CE06-DC42-40D4-97CD-80FFCECCAF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386" t="1" r="-3300" b="5428"/>
          <a:stretch/>
        </p:blipFill>
        <p:spPr>
          <a:xfrm flipH="1">
            <a:off x="6150079" y="5057225"/>
            <a:ext cx="2515527" cy="1800775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79375014-FC5A-4BC9-85E4-FFBF64C36C9F}"/>
              </a:ext>
            </a:extLst>
          </p:cNvPr>
          <p:cNvSpPr/>
          <p:nvPr/>
        </p:nvSpPr>
        <p:spPr>
          <a:xfrm>
            <a:off x="0" y="0"/>
            <a:ext cx="2910840" cy="6858000"/>
          </a:xfrm>
          <a:prstGeom prst="rect">
            <a:avLst/>
          </a:prstGeom>
          <a:solidFill>
            <a:srgbClr val="003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 descr="Obraz zawierający tekst, kosmetyk, krem do skóry, mleczko&#10;&#10;Opis wygenerowany automatycznie">
            <a:extLst>
              <a:ext uri="{FF2B5EF4-FFF2-40B4-BE49-F238E27FC236}">
                <a16:creationId xmlns:a16="http://schemas.microsoft.com/office/drawing/2014/main" id="{070BB19C-C24B-4554-8D17-51DDC47D4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747" y="2066275"/>
            <a:ext cx="3664203" cy="4493931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6F3E2BE1-0E87-47AE-BB88-FB353106962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726" y="1850127"/>
            <a:ext cx="1173784" cy="664673"/>
          </a:xfrm>
          <a:prstGeom prst="rect">
            <a:avLst/>
          </a:prstGeom>
        </p:spPr>
      </p:pic>
      <p:sp>
        <p:nvSpPr>
          <p:cNvPr id="9" name="Owal 8">
            <a:extLst>
              <a:ext uri="{FF2B5EF4-FFF2-40B4-BE49-F238E27FC236}">
                <a16:creationId xmlns:a16="http://schemas.microsoft.com/office/drawing/2014/main" id="{F32D9A11-C2F2-4847-B0A5-D23F47D289D5}"/>
              </a:ext>
            </a:extLst>
          </p:cNvPr>
          <p:cNvSpPr/>
          <p:nvPr/>
        </p:nvSpPr>
        <p:spPr>
          <a:xfrm>
            <a:off x="4170286" y="1388380"/>
            <a:ext cx="685800" cy="692426"/>
          </a:xfrm>
          <a:prstGeom prst="ellipse">
            <a:avLst/>
          </a:prstGeom>
          <a:solidFill>
            <a:srgbClr val="09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Owal 10">
            <a:extLst>
              <a:ext uri="{FF2B5EF4-FFF2-40B4-BE49-F238E27FC236}">
                <a16:creationId xmlns:a16="http://schemas.microsoft.com/office/drawing/2014/main" id="{A55F2525-0122-4482-B8CB-D16A872DE31F}"/>
              </a:ext>
            </a:extLst>
          </p:cNvPr>
          <p:cNvSpPr/>
          <p:nvPr/>
        </p:nvSpPr>
        <p:spPr>
          <a:xfrm>
            <a:off x="3827241" y="935150"/>
            <a:ext cx="305424" cy="322243"/>
          </a:xfrm>
          <a:prstGeom prst="ellipse">
            <a:avLst/>
          </a:prstGeom>
          <a:solidFill>
            <a:srgbClr val="A0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3331595-D239-4230-8A43-4157B76365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678" y="102205"/>
            <a:ext cx="4554940" cy="685800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DB93FBB6-C3C2-4AF5-81BB-DF904FE7979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484" y="211177"/>
            <a:ext cx="1057612" cy="689499"/>
          </a:xfrm>
          <a:prstGeom prst="rect">
            <a:avLst/>
          </a:prstGeom>
        </p:spPr>
      </p:pic>
      <p:pic>
        <p:nvPicPr>
          <p:cNvPr id="15" name="Obraz 14" descr="Obraz zawierający tekst&#10;&#10;Opis wygenerowany automatycznie">
            <a:extLst>
              <a:ext uri="{FF2B5EF4-FFF2-40B4-BE49-F238E27FC236}">
                <a16:creationId xmlns:a16="http://schemas.microsoft.com/office/drawing/2014/main" id="{3710F5D8-AC16-4E53-A6C1-0CA0910A22C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1" b="63181"/>
          <a:stretch/>
        </p:blipFill>
        <p:spPr>
          <a:xfrm>
            <a:off x="-116845" y="323677"/>
            <a:ext cx="2720718" cy="464498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DF2C7C33-A6B7-42A5-A0F5-B5076C13161C}"/>
              </a:ext>
            </a:extLst>
          </p:cNvPr>
          <p:cNvSpPr txBox="1"/>
          <p:nvPr/>
        </p:nvSpPr>
        <p:spPr>
          <a:xfrm>
            <a:off x="5695496" y="3760702"/>
            <a:ext cx="197544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err="1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Dostupny</a:t>
            </a:r>
            <a:r>
              <a:rPr lang="pl-PL" sz="16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pl-PL" sz="16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600" dirty="0" err="1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také</a:t>
            </a:r>
            <a:r>
              <a:rPr lang="pl-PL" sz="16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v </a:t>
            </a:r>
            <a:r>
              <a:rPr lang="pl-PL" sz="1600" dirty="0" err="1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profesionální</a:t>
            </a:r>
            <a:r>
              <a:rPr lang="pl-PL" sz="16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600" dirty="0" err="1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řadě</a:t>
            </a:r>
            <a:endParaRPr lang="pl-PL" sz="1600" dirty="0">
              <a:solidFill>
                <a:srgbClr val="093C71"/>
              </a:solidFill>
              <a:effectLst/>
              <a:latin typeface="Montserrat Light" panose="000004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br>
              <a:rPr lang="pl-PL" sz="16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600" dirty="0">
                <a:solidFill>
                  <a:srgbClr val="093C71"/>
                </a:solidFill>
                <a:latin typeface="Montserrat Medium" panose="00000600000000000000" pitchFamily="2" charset="-18"/>
              </a:rPr>
              <a:t>1500 </a:t>
            </a:r>
            <a:r>
              <a:rPr lang="pl-PL" sz="1600" dirty="0" err="1">
                <a:solidFill>
                  <a:srgbClr val="093C71"/>
                </a:solidFill>
                <a:latin typeface="Montserrat Medium" panose="00000600000000000000" pitchFamily="2" charset="-18"/>
              </a:rPr>
              <a:t>Kč</a:t>
            </a:r>
            <a:r>
              <a:rPr lang="pl-PL" sz="1600" dirty="0">
                <a:solidFill>
                  <a:srgbClr val="093C71"/>
                </a:solidFill>
                <a:latin typeface="Montserrat Medium" panose="00000600000000000000" pitchFamily="2" charset="-18"/>
              </a:rPr>
              <a:t> </a:t>
            </a:r>
            <a:endParaRPr lang="pl-PL" sz="1600" dirty="0">
              <a:solidFill>
                <a:srgbClr val="093C71"/>
              </a:solidFill>
              <a:effectLst/>
              <a:latin typeface="Montserrat Light" panose="000004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600" dirty="0">
                <a:solidFill>
                  <a:srgbClr val="093C71"/>
                </a:solidFill>
                <a:latin typeface="Montserrat Medium" panose="00000600000000000000" pitchFamily="2" charset="-18"/>
              </a:rPr>
              <a:t>57 €</a:t>
            </a:r>
          </a:p>
          <a:p>
            <a:r>
              <a:rPr lang="pl-PL" sz="1600" i="0" u="none" strike="noStrike" baseline="0" dirty="0">
                <a:solidFill>
                  <a:srgbClr val="093C71"/>
                </a:solidFill>
                <a:latin typeface="Montserrat Medium" panose="00000600000000000000" pitchFamily="2" charset="-18"/>
              </a:rPr>
              <a:t>13 B</a:t>
            </a:r>
            <a:br>
              <a:rPr lang="pl-PL" sz="1600" i="0" u="none" strike="noStrike" baseline="0" dirty="0">
                <a:solidFill>
                  <a:srgbClr val="093C71"/>
                </a:solidFill>
                <a:latin typeface="Montserrat Medium" panose="00000600000000000000" pitchFamily="2" charset="-18"/>
              </a:rPr>
            </a:br>
            <a:r>
              <a:rPr lang="pl-PL" sz="1600" i="0" u="none" strike="noStrike" baseline="0" dirty="0">
                <a:solidFill>
                  <a:srgbClr val="093C71"/>
                </a:solidFill>
                <a:latin typeface="Montserrat Medium" panose="00000600000000000000" pitchFamily="2" charset="-18"/>
              </a:rPr>
              <a:t>400 ml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D6F56E32-E717-4234-9299-494CBC4EC3A5}"/>
              </a:ext>
            </a:extLst>
          </p:cNvPr>
          <p:cNvSpPr txBox="1"/>
          <p:nvPr/>
        </p:nvSpPr>
        <p:spPr>
          <a:xfrm>
            <a:off x="98517" y="4611866"/>
            <a:ext cx="248464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dirty="0">
                <a:solidFill>
                  <a:srgbClr val="FFE0CF"/>
                </a:solidFill>
                <a:latin typeface="Montserrat Medium" panose="00000600000000000000" pitchFamily="2" charset="-18"/>
              </a:rPr>
              <a:t>563 </a:t>
            </a:r>
            <a:r>
              <a:rPr lang="pl-PL" dirty="0" err="1">
                <a:solidFill>
                  <a:srgbClr val="FFE0CF"/>
                </a:solidFill>
                <a:latin typeface="Montserrat Medium" panose="00000600000000000000" pitchFamily="2" charset="-18"/>
              </a:rPr>
              <a:t>Kč</a:t>
            </a:r>
            <a:r>
              <a:rPr lang="pl-PL" dirty="0">
                <a:solidFill>
                  <a:srgbClr val="FFE0CF"/>
                </a:solidFill>
                <a:latin typeface="Montserrat Medium" panose="00000600000000000000" pitchFamily="2" charset="-18"/>
              </a:rPr>
              <a:t> </a:t>
            </a:r>
          </a:p>
          <a:p>
            <a:pPr algn="r"/>
            <a:r>
              <a:rPr lang="pl-PL" dirty="0">
                <a:solidFill>
                  <a:srgbClr val="FFE0CF"/>
                </a:solidFill>
                <a:latin typeface="Montserrat Medium" panose="00000600000000000000" pitchFamily="2" charset="-18"/>
              </a:rPr>
              <a:t>21,25 € </a:t>
            </a:r>
          </a:p>
          <a:p>
            <a:pPr algn="r"/>
            <a:r>
              <a:rPr lang="pl-PL" i="0" u="none" strike="noStrike" baseline="0" dirty="0">
                <a:solidFill>
                  <a:srgbClr val="FFE0CF"/>
                </a:solidFill>
                <a:latin typeface="Montserrat Medium" panose="00000600000000000000" pitchFamily="2" charset="-18"/>
              </a:rPr>
              <a:t>5 B</a:t>
            </a:r>
            <a:br>
              <a:rPr lang="pl-PL" i="0" u="none" strike="noStrike" baseline="0" dirty="0">
                <a:solidFill>
                  <a:srgbClr val="FFE0CF"/>
                </a:solidFill>
                <a:latin typeface="Montserrat Medium" panose="00000600000000000000" pitchFamily="2" charset="-18"/>
              </a:rPr>
            </a:br>
            <a:r>
              <a:rPr lang="pl-PL" i="0" u="none" strike="noStrike" baseline="0" dirty="0">
                <a:solidFill>
                  <a:srgbClr val="FFE0CF"/>
                </a:solidFill>
                <a:latin typeface="Montserrat Medium" panose="00000600000000000000" pitchFamily="2" charset="-18"/>
              </a:rPr>
              <a:t>70 ml</a:t>
            </a:r>
          </a:p>
          <a:p>
            <a:pPr algn="r"/>
            <a:endParaRPr lang="pl-PL" i="0" u="none" strike="noStrike" baseline="0" dirty="0">
              <a:solidFill>
                <a:srgbClr val="FFE0CF"/>
              </a:solidFill>
              <a:latin typeface="Montserrat Medium" panose="00000600000000000000" pitchFamily="2" charset="-18"/>
            </a:endParaRPr>
          </a:p>
          <a:p>
            <a:pPr algn="r"/>
            <a:endParaRPr lang="pl-PL" i="0" u="none" strike="noStrike" baseline="0" dirty="0">
              <a:solidFill>
                <a:srgbClr val="FFE0CF"/>
              </a:solidFill>
              <a:latin typeface="Montserrat Medium" panose="000006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05380461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5148</TotalTime>
  <Words>257</Words>
  <Application>Microsoft Office PowerPoint</Application>
  <PresentationFormat>Panoramiczny</PresentationFormat>
  <Paragraphs>38</Paragraphs>
  <Slides>10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7" baseType="lpstr">
      <vt:lpstr>Arial</vt:lpstr>
      <vt:lpstr>Calibri</vt:lpstr>
      <vt:lpstr>Montserrat Medium</vt:lpstr>
      <vt:lpstr>Calibri Light</vt:lpstr>
      <vt:lpstr>Courier New</vt:lpstr>
      <vt:lpstr>Montserrat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Monika Adaszewska</dc:creator>
  <cp:lastModifiedBy>Monika Adaszewska</cp:lastModifiedBy>
  <cp:revision>39</cp:revision>
  <dcterms:created xsi:type="dcterms:W3CDTF">2021-01-05T13:02:11Z</dcterms:created>
  <dcterms:modified xsi:type="dcterms:W3CDTF">2021-01-21T15:05:18Z</dcterms:modified>
</cp:coreProperties>
</file>